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bin" charset="1" panose="00000500000000000000"/>
      <p:regular r:id="rId10"/>
    </p:embeddedFont>
    <p:embeddedFont>
      <p:font typeface="Cabin Bold" charset="1" panose="00000800000000000000"/>
      <p:regular r:id="rId11"/>
    </p:embeddedFont>
    <p:embeddedFont>
      <p:font typeface="Cabin Italics" charset="1" panose="00000500000000000000"/>
      <p:regular r:id="rId12"/>
    </p:embeddedFont>
    <p:embeddedFont>
      <p:font typeface="Cabin Bold Italics" charset="1" panose="00000800000000000000"/>
      <p:regular r:id="rId13"/>
    </p:embeddedFont>
    <p:embeddedFont>
      <p:font typeface="Cabin Medium" charset="1" panose="00000600000000000000"/>
      <p:regular r:id="rId14"/>
    </p:embeddedFont>
    <p:embeddedFont>
      <p:font typeface="Cabin Medium Italics" charset="1" panose="00000600000000000000"/>
      <p:regular r:id="rId15"/>
    </p:embeddedFont>
    <p:embeddedFont>
      <p:font typeface="Cabin Semi-Bold" charset="1" panose="00000700000000000000"/>
      <p:regular r:id="rId16"/>
    </p:embeddedFont>
    <p:embeddedFont>
      <p:font typeface="Cabin Semi-Bold Italics" charset="1" panose="00000700000000000000"/>
      <p:regular r:id="rId17"/>
    </p:embeddedFont>
    <p:embeddedFont>
      <p:font typeface="Open Sans" charset="1" panose="020B0606030504020204"/>
      <p:regular r:id="rId18"/>
    </p:embeddedFont>
    <p:embeddedFont>
      <p:font typeface="Open Sans Bold" charset="1" panose="020B0806030504020204"/>
      <p:regular r:id="rId19"/>
    </p:embeddedFont>
    <p:embeddedFont>
      <p:font typeface="Open Sans Italics" charset="1" panose="020B0606030504020204"/>
      <p:regular r:id="rId20"/>
    </p:embeddedFont>
    <p:embeddedFont>
      <p:font typeface="Open Sans Bold Italics" charset="1" panose="020B0806030504020204"/>
      <p:regular r:id="rId21"/>
    </p:embeddedFont>
    <p:embeddedFont>
      <p:font typeface="Open Sans Light" charset="1" panose="020B0306030504020204"/>
      <p:regular r:id="rId22"/>
    </p:embeddedFont>
    <p:embeddedFont>
      <p:font typeface="Open Sans Light Italics" charset="1" panose="020B0306030504020204"/>
      <p:regular r:id="rId23"/>
    </p:embeddedFont>
    <p:embeddedFont>
      <p:font typeface="Open Sans Ultra-Bold" charset="1" panose="00000000000000000000"/>
      <p:regular r:id="rId24"/>
    </p:embeddedFont>
    <p:embeddedFont>
      <p:font typeface="Open Sans Ultra-Bold Italics"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slide2.xml" Type="http://schemas.openxmlformats.org/officeDocument/2006/relationships/slid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slide2.xml" Type="http://schemas.openxmlformats.org/officeDocument/2006/relationships/slid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slide2.xml" Type="http://schemas.openxmlformats.org/officeDocument/2006/relationships/slid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slide2.xml" Type="http://schemas.openxmlformats.org/officeDocument/2006/relationships/slide"/><Relationship Id="rId6" Target="../media/image7.png" Type="http://schemas.openxmlformats.org/officeDocument/2006/relationships/image"/><Relationship Id="rId7" Target="../media/image8.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slide2.xml" Type="http://schemas.openxmlformats.org/officeDocument/2006/relationships/slide"/><Relationship Id="rId3" Target="../media/image7.png" Type="http://schemas.openxmlformats.org/officeDocument/2006/relationships/image"/><Relationship Id="rId4" Target="../media/image8.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jpeg" Type="http://schemas.openxmlformats.org/officeDocument/2006/relationships/image"/><Relationship Id="rId4" Target="../media/image32.jpeg" Type="http://schemas.openxmlformats.org/officeDocument/2006/relationships/image"/><Relationship Id="rId5" Target="../media/image33.jpeg" Type="http://schemas.openxmlformats.org/officeDocument/2006/relationships/image"/><Relationship Id="rId6" Target="slide2.xml" Type="http://schemas.openxmlformats.org/officeDocument/2006/relationships/slid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slide2.xml" Type="http://schemas.openxmlformats.org/officeDocument/2006/relationships/slid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slide2.xml" Type="http://schemas.openxmlformats.org/officeDocument/2006/relationships/slide"/><Relationship Id="rId8" Target="../media/image39.png" Type="http://schemas.openxmlformats.org/officeDocument/2006/relationships/image"/><Relationship Id="rId9" Target="../media/image40.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47.png" Type="http://schemas.openxmlformats.org/officeDocument/2006/relationships/image"/><Relationship Id="rId15" Target="../media/image48.svg" Type="http://schemas.openxmlformats.org/officeDocument/2006/relationships/image"/><Relationship Id="rId16" Target="../media/image49.png" Type="http://schemas.openxmlformats.org/officeDocument/2006/relationships/image"/><Relationship Id="rId17" Target="../media/image50.svg" Type="http://schemas.openxmlformats.org/officeDocument/2006/relationships/image"/><Relationship Id="rId18" Target="../media/image16.png" Type="http://schemas.openxmlformats.org/officeDocument/2006/relationships/image"/><Relationship Id="rId19" Target="../media/image17.svg" Type="http://schemas.openxmlformats.org/officeDocument/2006/relationships/image"/><Relationship Id="rId2" Target="../media/image41.png" Type="http://schemas.openxmlformats.org/officeDocument/2006/relationships/image"/><Relationship Id="rId20" Target="../media/image51.png" Type="http://schemas.openxmlformats.org/officeDocument/2006/relationships/image"/><Relationship Id="rId21" Target="../media/image52.svg" Type="http://schemas.openxmlformats.org/officeDocument/2006/relationships/image"/><Relationship Id="rId22" Target="../media/image53.png" Type="http://schemas.openxmlformats.org/officeDocument/2006/relationships/image"/><Relationship Id="rId23" Target="../media/image54.svg" Type="http://schemas.openxmlformats.org/officeDocument/2006/relationships/image"/><Relationship Id="rId24" Target="../media/image55.png" Type="http://schemas.openxmlformats.org/officeDocument/2006/relationships/image"/><Relationship Id="rId25" Target="../media/image56.svg" Type="http://schemas.openxmlformats.org/officeDocument/2006/relationships/image"/><Relationship Id="rId26" Target="../media/image18.png" Type="http://schemas.openxmlformats.org/officeDocument/2006/relationships/image"/><Relationship Id="rId27" Target="../media/image19.svg" Type="http://schemas.openxmlformats.org/officeDocument/2006/relationships/image"/><Relationship Id="rId28" Target="../media/image57.png" Type="http://schemas.openxmlformats.org/officeDocument/2006/relationships/image"/><Relationship Id="rId29" Target="../media/image58.svg" Type="http://schemas.openxmlformats.org/officeDocument/2006/relationships/image"/><Relationship Id="rId3" Target="../media/image42.svg" Type="http://schemas.openxmlformats.org/officeDocument/2006/relationships/image"/><Relationship Id="rId30" Target="../media/image37.png" Type="http://schemas.openxmlformats.org/officeDocument/2006/relationships/image"/><Relationship Id="rId31" Target="../media/image38.svg" Type="http://schemas.openxmlformats.org/officeDocument/2006/relationships/image"/><Relationship Id="rId32" Target="../media/image59.png" Type="http://schemas.openxmlformats.org/officeDocument/2006/relationships/image"/><Relationship Id="rId33" Target="../media/image60.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slide10.xml" Type="http://schemas.openxmlformats.org/officeDocument/2006/relationships/slide"/><Relationship Id="rId11" Target="slide8.xml" Type="http://schemas.openxmlformats.org/officeDocument/2006/relationships/slide"/><Relationship Id="rId12" Target="slide14.xml" Type="http://schemas.openxmlformats.org/officeDocument/2006/relationships/slide"/><Relationship Id="rId13" Target="slide11.xml" Type="http://schemas.openxmlformats.org/officeDocument/2006/relationships/slide"/><Relationship Id="rId14" Target="slide13.xml" Type="http://schemas.openxmlformats.org/officeDocument/2006/relationships/slide"/><Relationship Id="rId15" Target="slide12.xml" Type="http://schemas.openxmlformats.org/officeDocument/2006/relationships/slide"/><Relationship Id="rId16" Target="slide15.xml" Type="http://schemas.openxmlformats.org/officeDocument/2006/relationships/slide"/><Relationship Id="rId17" Target="slide16.xml" Type="http://schemas.openxmlformats.org/officeDocument/2006/relationships/slide"/><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slide3.xml" Type="http://schemas.openxmlformats.org/officeDocument/2006/relationships/slide"/><Relationship Id="rId6" Target="slide5.xml" Type="http://schemas.openxmlformats.org/officeDocument/2006/relationships/slide"/><Relationship Id="rId7" Target="slide6.xml" Type="http://schemas.openxmlformats.org/officeDocument/2006/relationships/slide"/><Relationship Id="rId8" Target="slide7.xml" Type="http://schemas.openxmlformats.org/officeDocument/2006/relationships/slide"/><Relationship Id="rId9" Target="slide9.xml" Type="http://schemas.openxmlformats.org/officeDocument/2006/relationships/slid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slide2.xml" Type="http://schemas.openxmlformats.org/officeDocument/2006/relationships/slid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slide2.xml" Type="http://schemas.openxmlformats.org/officeDocument/2006/relationships/slid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slide2.xml" Type="http://schemas.openxmlformats.org/officeDocument/2006/relationships/slid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slide2.xml" Type="http://schemas.openxmlformats.org/officeDocument/2006/relationships/slide"/><Relationship Id="rId9" Target="../media/image1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slide2.xml" Type="http://schemas.openxmlformats.org/officeDocument/2006/relationships/slid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slide2.xml" Type="http://schemas.openxmlformats.org/officeDocument/2006/relationships/slide"/><Relationship Id="rId4" Target="../media/image7.png" Type="http://schemas.openxmlformats.org/officeDocument/2006/relationships/image"/><Relationship Id="rId5" Target="../media/image8.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slide2.xml" Type="http://schemas.openxmlformats.org/officeDocument/2006/relationships/slid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CCCC0"/>
        </a:solidFill>
      </p:bgPr>
    </p:bg>
    <p:spTree>
      <p:nvGrpSpPr>
        <p:cNvPr id="1" name=""/>
        <p:cNvGrpSpPr/>
        <p:nvPr/>
      </p:nvGrpSpPr>
      <p:grpSpPr>
        <a:xfrm>
          <a:off x="0" y="0"/>
          <a:ext cx="0" cy="0"/>
          <a:chOff x="0" y="0"/>
          <a:chExt cx="0" cy="0"/>
        </a:xfrm>
      </p:grpSpPr>
      <p:grpSp>
        <p:nvGrpSpPr>
          <p:cNvPr name="Group 2" id="2"/>
          <p:cNvGrpSpPr/>
          <p:nvPr/>
        </p:nvGrpSpPr>
        <p:grpSpPr>
          <a:xfrm rot="0">
            <a:off x="1756338" y="5438474"/>
            <a:ext cx="17465828" cy="6986331"/>
            <a:chOff x="0" y="0"/>
            <a:chExt cx="6350000" cy="2540000"/>
          </a:xfrm>
        </p:grpSpPr>
        <p:sp>
          <p:nvSpPr>
            <p:cNvPr name="Freeform 3" id="3"/>
            <p:cNvSpPr/>
            <p:nvPr/>
          </p:nvSpPr>
          <p:spPr>
            <a:xfrm flipH="true" flipV="false" rot="0">
              <a:off x="0" y="0"/>
              <a:ext cx="6350000" cy="2540000"/>
            </a:xfrm>
            <a:custGeom>
              <a:avLst/>
              <a:gdLst/>
              <a:ahLst/>
              <a:cxnLst/>
              <a:rect r="r" b="b" t="t" l="l"/>
              <a:pathLst>
                <a:path h="2540000" w="6350000">
                  <a:moveTo>
                    <a:pt x="6350000" y="2159000"/>
                  </a:moveTo>
                  <a:lnTo>
                    <a:pt x="6350000" y="381000"/>
                  </a:lnTo>
                  <a:cubicBezTo>
                    <a:pt x="6350000" y="170180"/>
                    <a:pt x="6179820" y="0"/>
                    <a:pt x="5969000" y="0"/>
                  </a:cubicBezTo>
                  <a:lnTo>
                    <a:pt x="381000" y="0"/>
                  </a:lnTo>
                  <a:cubicBezTo>
                    <a:pt x="170180" y="0"/>
                    <a:pt x="0" y="170180"/>
                    <a:pt x="0" y="381000"/>
                  </a:cubicBezTo>
                  <a:lnTo>
                    <a:pt x="0" y="2159000"/>
                  </a:lnTo>
                  <a:cubicBezTo>
                    <a:pt x="0" y="2369820"/>
                    <a:pt x="170180" y="2540000"/>
                    <a:pt x="381000" y="2540000"/>
                  </a:cubicBezTo>
                  <a:lnTo>
                    <a:pt x="5969000" y="2540000"/>
                  </a:lnTo>
                  <a:cubicBezTo>
                    <a:pt x="6179820" y="2540000"/>
                    <a:pt x="6350000" y="2369820"/>
                    <a:pt x="6350000" y="2159000"/>
                  </a:cubicBezTo>
                  <a:close/>
                </a:path>
              </a:pathLst>
            </a:custGeom>
            <a:blipFill>
              <a:blip r:embed="rId2"/>
              <a:stretch>
                <a:fillRect l="0" t="-9427" r="0" b="-9427"/>
              </a:stretch>
            </a:blipFill>
          </p:spPr>
        </p:sp>
      </p:grpSp>
      <p:grpSp>
        <p:nvGrpSpPr>
          <p:cNvPr name="Group 4" id="4"/>
          <p:cNvGrpSpPr/>
          <p:nvPr/>
        </p:nvGrpSpPr>
        <p:grpSpPr>
          <a:xfrm rot="0">
            <a:off x="12490236" y="8604979"/>
            <a:ext cx="4769064" cy="653321"/>
            <a:chOff x="0" y="0"/>
            <a:chExt cx="6358753" cy="871094"/>
          </a:xfrm>
        </p:grpSpPr>
        <p:grpSp>
          <p:nvGrpSpPr>
            <p:cNvPr name="Group 5" id="5"/>
            <p:cNvGrpSpPr/>
            <p:nvPr/>
          </p:nvGrpSpPr>
          <p:grpSpPr>
            <a:xfrm rot="0">
              <a:off x="0" y="0"/>
              <a:ext cx="6358753" cy="871094"/>
              <a:chOff x="0" y="0"/>
              <a:chExt cx="16304301" cy="2233549"/>
            </a:xfrm>
          </p:grpSpPr>
          <p:sp>
            <p:nvSpPr>
              <p:cNvPr name="Freeform 6" id="6"/>
              <p:cNvSpPr/>
              <p:nvPr/>
            </p:nvSpPr>
            <p:spPr>
              <a:xfrm flipH="false" flipV="false" rot="0">
                <a:off x="19050" y="19050"/>
                <a:ext cx="16266328" cy="2195449"/>
              </a:xfrm>
              <a:custGeom>
                <a:avLst/>
                <a:gdLst/>
                <a:ahLst/>
                <a:cxnLst/>
                <a:rect r="r" b="b" t="t" l="l"/>
                <a:pathLst>
                  <a:path h="2195449" w="16266328">
                    <a:moveTo>
                      <a:pt x="15168414" y="2195449"/>
                    </a:moveTo>
                    <a:lnTo>
                      <a:pt x="1097788" y="2195449"/>
                    </a:lnTo>
                    <a:cubicBezTo>
                      <a:pt x="491490" y="2195449"/>
                      <a:pt x="0" y="1703959"/>
                      <a:pt x="0" y="1097661"/>
                    </a:cubicBezTo>
                    <a:cubicBezTo>
                      <a:pt x="0" y="491490"/>
                      <a:pt x="491490" y="0"/>
                      <a:pt x="1097788" y="0"/>
                    </a:cubicBezTo>
                    <a:lnTo>
                      <a:pt x="15168541" y="0"/>
                    </a:lnTo>
                    <a:cubicBezTo>
                      <a:pt x="15774839" y="0"/>
                      <a:pt x="16266328" y="491490"/>
                      <a:pt x="16266328" y="1097788"/>
                    </a:cubicBezTo>
                    <a:cubicBezTo>
                      <a:pt x="16266201" y="1703959"/>
                      <a:pt x="15774712" y="2195449"/>
                      <a:pt x="15168414" y="2195449"/>
                    </a:cubicBezTo>
                    <a:close/>
                  </a:path>
                </a:pathLst>
              </a:custGeom>
              <a:solidFill>
                <a:srgbClr val="FFFFFF"/>
              </a:solidFill>
            </p:spPr>
          </p:sp>
          <p:sp>
            <p:nvSpPr>
              <p:cNvPr name="Freeform 7" id="7"/>
              <p:cNvSpPr/>
              <p:nvPr/>
            </p:nvSpPr>
            <p:spPr>
              <a:xfrm flipH="false" flipV="false" rot="0">
                <a:off x="0" y="0"/>
                <a:ext cx="16304301" cy="2233549"/>
              </a:xfrm>
              <a:custGeom>
                <a:avLst/>
                <a:gdLst/>
                <a:ahLst/>
                <a:cxnLst/>
                <a:rect r="r" b="b" t="t" l="l"/>
                <a:pathLst>
                  <a:path h="2233549" w="16304301">
                    <a:moveTo>
                      <a:pt x="15187464" y="2233549"/>
                    </a:moveTo>
                    <a:lnTo>
                      <a:pt x="1116838" y="2233549"/>
                    </a:lnTo>
                    <a:cubicBezTo>
                      <a:pt x="501015" y="2233549"/>
                      <a:pt x="0" y="1732534"/>
                      <a:pt x="0" y="1116838"/>
                    </a:cubicBezTo>
                    <a:cubicBezTo>
                      <a:pt x="0" y="501015"/>
                      <a:pt x="501015" y="0"/>
                      <a:pt x="1116838" y="0"/>
                    </a:cubicBezTo>
                    <a:lnTo>
                      <a:pt x="15187591" y="0"/>
                    </a:lnTo>
                    <a:cubicBezTo>
                      <a:pt x="15803287" y="0"/>
                      <a:pt x="16304301" y="501015"/>
                      <a:pt x="16304301" y="1116838"/>
                    </a:cubicBezTo>
                    <a:cubicBezTo>
                      <a:pt x="16304301" y="1732534"/>
                      <a:pt x="15803287" y="2233549"/>
                      <a:pt x="15187464" y="2233549"/>
                    </a:cubicBezTo>
                    <a:close/>
                    <a:moveTo>
                      <a:pt x="1116838" y="38100"/>
                    </a:moveTo>
                    <a:cubicBezTo>
                      <a:pt x="521970" y="38100"/>
                      <a:pt x="38100" y="521970"/>
                      <a:pt x="38100" y="1116838"/>
                    </a:cubicBezTo>
                    <a:cubicBezTo>
                      <a:pt x="38100" y="1711579"/>
                      <a:pt x="521970" y="2195576"/>
                      <a:pt x="1116838" y="2195576"/>
                    </a:cubicBezTo>
                    <a:lnTo>
                      <a:pt x="15187591" y="2195576"/>
                    </a:lnTo>
                    <a:cubicBezTo>
                      <a:pt x="15782331" y="2195576"/>
                      <a:pt x="16266328" y="1711706"/>
                      <a:pt x="16266328" y="1116838"/>
                    </a:cubicBezTo>
                    <a:cubicBezTo>
                      <a:pt x="16266201" y="521970"/>
                      <a:pt x="15782331" y="38100"/>
                      <a:pt x="15187464" y="38100"/>
                    </a:cubicBezTo>
                    <a:lnTo>
                      <a:pt x="1116838" y="38100"/>
                    </a:lnTo>
                    <a:close/>
                  </a:path>
                </a:pathLst>
              </a:custGeom>
              <a:solidFill>
                <a:srgbClr val="FFFFFF"/>
              </a:solidFill>
            </p:spPr>
          </p:sp>
        </p:grpSp>
        <p:sp>
          <p:nvSpPr>
            <p:cNvPr name="Freeform 8" id="8"/>
            <p:cNvSpPr/>
            <p:nvPr/>
          </p:nvSpPr>
          <p:spPr>
            <a:xfrm flipH="false" flipV="false" rot="0">
              <a:off x="465742" y="210136"/>
              <a:ext cx="450823" cy="450823"/>
            </a:xfrm>
            <a:custGeom>
              <a:avLst/>
              <a:gdLst/>
              <a:ahLst/>
              <a:cxnLst/>
              <a:rect r="r" b="b" t="t" l="l"/>
              <a:pathLst>
                <a:path h="450823" w="450823">
                  <a:moveTo>
                    <a:pt x="0" y="0"/>
                  </a:moveTo>
                  <a:lnTo>
                    <a:pt x="450823" y="0"/>
                  </a:lnTo>
                  <a:lnTo>
                    <a:pt x="450823" y="450823"/>
                  </a:lnTo>
                  <a:lnTo>
                    <a:pt x="0" y="4508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788246" y="205677"/>
              <a:ext cx="4985744" cy="440690"/>
            </a:xfrm>
            <a:prstGeom prst="rect">
              <a:avLst/>
            </a:prstGeom>
          </p:spPr>
          <p:txBody>
            <a:bodyPr anchor="t" rtlCol="false" tIns="0" lIns="0" bIns="0" rIns="0">
              <a:spAutoFit/>
            </a:bodyPr>
            <a:lstStyle/>
            <a:p>
              <a:pPr algn="r">
                <a:lnSpc>
                  <a:spcPts val="2730"/>
                </a:lnSpc>
                <a:spcBef>
                  <a:spcPct val="0"/>
                </a:spcBef>
              </a:pPr>
              <a:r>
                <a:rPr lang="en-US" sz="2100">
                  <a:solidFill>
                    <a:srgbClr val="705E51"/>
                  </a:solidFill>
                  <a:latin typeface="Cabin"/>
                </a:rPr>
                <a:t>Có sẵn chú thích video tự động.</a:t>
              </a:r>
            </a:p>
          </p:txBody>
        </p:sp>
      </p:grpSp>
      <p:grpSp>
        <p:nvGrpSpPr>
          <p:cNvPr name="Group 10" id="10"/>
          <p:cNvGrpSpPr/>
          <p:nvPr/>
        </p:nvGrpSpPr>
        <p:grpSpPr>
          <a:xfrm rot="0">
            <a:off x="1028700" y="5457679"/>
            <a:ext cx="209550" cy="6398994"/>
            <a:chOff x="0" y="0"/>
            <a:chExt cx="279400" cy="8531991"/>
          </a:xfrm>
        </p:grpSpPr>
        <p:sp>
          <p:nvSpPr>
            <p:cNvPr name="AutoShape 11" id="11"/>
            <p:cNvSpPr/>
            <p:nvPr/>
          </p:nvSpPr>
          <p:spPr>
            <a:xfrm rot="-5400000">
              <a:off x="-2880818" y="5492423"/>
              <a:ext cx="6041036" cy="0"/>
            </a:xfrm>
            <a:prstGeom prst="line">
              <a:avLst/>
            </a:prstGeom>
            <a:ln cap="flat" w="38100">
              <a:solidFill>
                <a:srgbClr val="FFFFFF"/>
              </a:solidFill>
              <a:prstDash val="solid"/>
              <a:headEnd type="none" len="sm" w="sm"/>
              <a:tailEnd type="none" len="sm" w="sm"/>
            </a:ln>
          </p:spPr>
        </p:sp>
        <p:sp>
          <p:nvSpPr>
            <p:cNvPr name="AutoShape 12" id="12"/>
            <p:cNvSpPr/>
            <p:nvPr/>
          </p:nvSpPr>
          <p:spPr>
            <a:xfrm rot="-5400000">
              <a:off x="-1105778" y="1105778"/>
              <a:ext cx="2490955" cy="0"/>
            </a:xfrm>
            <a:prstGeom prst="line">
              <a:avLst/>
            </a:prstGeom>
            <a:ln cap="flat" w="279400">
              <a:solidFill>
                <a:srgbClr val="9A6547"/>
              </a:solidFill>
              <a:prstDash val="solid"/>
              <a:headEnd type="none" len="sm" w="sm"/>
              <a:tailEnd type="none" len="sm" w="sm"/>
            </a:ln>
          </p:spPr>
        </p:sp>
      </p:grpSp>
      <p:grpSp>
        <p:nvGrpSpPr>
          <p:cNvPr name="Group 13" id="13"/>
          <p:cNvGrpSpPr/>
          <p:nvPr/>
        </p:nvGrpSpPr>
        <p:grpSpPr>
          <a:xfrm rot="0">
            <a:off x="15661879" y="1216605"/>
            <a:ext cx="1768871" cy="2487985"/>
            <a:chOff x="0" y="0"/>
            <a:chExt cx="2358495" cy="3317313"/>
          </a:xfrm>
        </p:grpSpPr>
        <p:sp>
          <p:nvSpPr>
            <p:cNvPr name="Freeform 14" id="14"/>
            <p:cNvSpPr/>
            <p:nvPr/>
          </p:nvSpPr>
          <p:spPr>
            <a:xfrm flipH="false" flipV="false" rot="0">
              <a:off x="282465" y="0"/>
              <a:ext cx="1793566" cy="1213103"/>
            </a:xfrm>
            <a:custGeom>
              <a:avLst/>
              <a:gdLst/>
              <a:ahLst/>
              <a:cxnLst/>
              <a:rect r="r" b="b" t="t" l="l"/>
              <a:pathLst>
                <a:path h="1213103" w="1793566">
                  <a:moveTo>
                    <a:pt x="0" y="0"/>
                  </a:moveTo>
                  <a:lnTo>
                    <a:pt x="1793566" y="0"/>
                  </a:lnTo>
                  <a:lnTo>
                    <a:pt x="1793566" y="1213103"/>
                  </a:lnTo>
                  <a:lnTo>
                    <a:pt x="0" y="12131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0" y="1552542"/>
              <a:ext cx="2358495" cy="1752600"/>
            </a:xfrm>
            <a:prstGeom prst="rect">
              <a:avLst/>
            </a:prstGeom>
          </p:spPr>
          <p:txBody>
            <a:bodyPr anchor="t" rtlCol="false" tIns="0" lIns="0" bIns="0" rIns="0">
              <a:spAutoFit/>
            </a:bodyPr>
            <a:lstStyle/>
            <a:p>
              <a:pPr algn="ctr">
                <a:lnSpc>
                  <a:spcPts val="3450"/>
                </a:lnSpc>
              </a:pPr>
              <a:r>
                <a:rPr lang="en-US" sz="2875">
                  <a:solidFill>
                    <a:srgbClr val="705E51"/>
                  </a:solidFill>
                  <a:latin typeface="Cabin"/>
                </a:rPr>
                <a:t>Thêm</a:t>
              </a:r>
            </a:p>
            <a:p>
              <a:pPr algn="ctr">
                <a:lnSpc>
                  <a:spcPts val="3450"/>
                </a:lnSpc>
              </a:pPr>
              <a:r>
                <a:rPr lang="en-US" sz="2875">
                  <a:solidFill>
                    <a:srgbClr val="705E51"/>
                  </a:solidFill>
                  <a:latin typeface="Cabin"/>
                </a:rPr>
                <a:t>Tên</a:t>
              </a:r>
            </a:p>
            <a:p>
              <a:pPr algn="ctr">
                <a:lnSpc>
                  <a:spcPts val="3450"/>
                </a:lnSpc>
              </a:pPr>
              <a:r>
                <a:rPr lang="en-US" sz="2875">
                  <a:solidFill>
                    <a:srgbClr val="705E51"/>
                  </a:solidFill>
                  <a:latin typeface="Cabin"/>
                </a:rPr>
                <a:t>Công ty</a:t>
              </a:r>
            </a:p>
          </p:txBody>
        </p:sp>
      </p:grpSp>
      <p:sp>
        <p:nvSpPr>
          <p:cNvPr name="TextBox 16" id="16"/>
          <p:cNvSpPr txBox="true"/>
          <p:nvPr/>
        </p:nvSpPr>
        <p:spPr>
          <a:xfrm rot="0">
            <a:off x="1028700" y="2862293"/>
            <a:ext cx="12698334" cy="712470"/>
          </a:xfrm>
          <a:prstGeom prst="rect">
            <a:avLst/>
          </a:prstGeom>
        </p:spPr>
        <p:txBody>
          <a:bodyPr anchor="t" rtlCol="false" tIns="0" lIns="0" bIns="0" rIns="0">
            <a:spAutoFit/>
          </a:bodyPr>
          <a:lstStyle/>
          <a:p>
            <a:pPr>
              <a:lnSpc>
                <a:spcPts val="5880"/>
              </a:lnSpc>
            </a:pPr>
            <a:r>
              <a:rPr lang="en-US" sz="4200">
                <a:solidFill>
                  <a:srgbClr val="705E51"/>
                </a:solidFill>
                <a:latin typeface="Cabin"/>
              </a:rPr>
              <a:t>Thêm đoạn miêu tả ngắn ở đây</a:t>
            </a:r>
          </a:p>
        </p:txBody>
      </p:sp>
      <p:sp>
        <p:nvSpPr>
          <p:cNvPr name="TextBox 17" id="17"/>
          <p:cNvSpPr txBox="true"/>
          <p:nvPr/>
        </p:nvSpPr>
        <p:spPr>
          <a:xfrm rot="0">
            <a:off x="1028700" y="1238250"/>
            <a:ext cx="13458349" cy="1437343"/>
          </a:xfrm>
          <a:prstGeom prst="rect">
            <a:avLst/>
          </a:prstGeom>
        </p:spPr>
        <p:txBody>
          <a:bodyPr anchor="t" rtlCol="false" tIns="0" lIns="0" bIns="0" rIns="0">
            <a:spAutoFit/>
          </a:bodyPr>
          <a:lstStyle/>
          <a:p>
            <a:pPr>
              <a:lnSpc>
                <a:spcPts val="10838"/>
              </a:lnSpc>
            </a:pPr>
            <a:r>
              <a:rPr lang="en-US" sz="10838" spc="-531">
                <a:solidFill>
                  <a:srgbClr val="705E51"/>
                </a:solidFill>
                <a:latin typeface="Cabin Medium"/>
              </a:rPr>
              <a:t>Bản Trình bày Chiến lược</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16431"/>
            <a:ext cx="9442878" cy="2079626"/>
          </a:xfrm>
          <a:prstGeom prst="rect">
            <a:avLst/>
          </a:prstGeom>
        </p:spPr>
        <p:txBody>
          <a:bodyPr anchor="t" rtlCol="false" tIns="0" lIns="0" bIns="0" rIns="0">
            <a:spAutoFit/>
          </a:bodyPr>
          <a:lstStyle/>
          <a:p>
            <a:pPr algn="l" marL="0" indent="0" lvl="0">
              <a:lnSpc>
                <a:spcPts val="8000"/>
              </a:lnSpc>
              <a:spcBef>
                <a:spcPct val="0"/>
              </a:spcBef>
            </a:pPr>
            <a:r>
              <a:rPr lang="en-US" sz="8000">
                <a:solidFill>
                  <a:srgbClr val="9A6547"/>
                </a:solidFill>
                <a:latin typeface="Cabin Medium"/>
              </a:rPr>
              <a:t>Vấn đề và Giải pháp</a:t>
            </a:r>
          </a:p>
          <a:p>
            <a:pPr algn="l" marL="0" indent="0" lvl="0">
              <a:lnSpc>
                <a:spcPts val="8000"/>
              </a:lnSpc>
              <a:spcBef>
                <a:spcPct val="0"/>
              </a:spcBef>
            </a:pPr>
            <a:r>
              <a:rPr lang="en-US" sz="8000">
                <a:solidFill>
                  <a:srgbClr val="9A6547"/>
                </a:solidFill>
                <a:latin typeface="Cabin Medium"/>
              </a:rPr>
              <a:t>Đề xuất</a:t>
            </a:r>
          </a:p>
        </p:txBody>
      </p:sp>
      <p:grpSp>
        <p:nvGrpSpPr>
          <p:cNvPr name="Group 3" id="3"/>
          <p:cNvGrpSpPr/>
          <p:nvPr/>
        </p:nvGrpSpPr>
        <p:grpSpPr>
          <a:xfrm rot="0">
            <a:off x="15253096" y="1310922"/>
            <a:ext cx="2110979" cy="503878"/>
            <a:chOff x="0" y="0"/>
            <a:chExt cx="2814638" cy="671838"/>
          </a:xfrm>
        </p:grpSpPr>
        <p:sp>
          <p:nvSpPr>
            <p:cNvPr name="Freeform 4" id="4"/>
            <p:cNvSpPr/>
            <p:nvPr/>
          </p:nvSpPr>
          <p:spPr>
            <a:xfrm flipH="false" flipV="false" rot="0">
              <a:off x="0" y="0"/>
              <a:ext cx="693266" cy="671838"/>
            </a:xfrm>
            <a:custGeom>
              <a:avLst/>
              <a:gdLst/>
              <a:ahLst/>
              <a:cxnLst/>
              <a:rect r="r" b="b" t="t" l="l"/>
              <a:pathLst>
                <a:path h="671838" w="693266">
                  <a:moveTo>
                    <a:pt x="0" y="0"/>
                  </a:moveTo>
                  <a:lnTo>
                    <a:pt x="693266" y="0"/>
                  </a:lnTo>
                  <a:lnTo>
                    <a:pt x="693266" y="671838"/>
                  </a:lnTo>
                  <a:lnTo>
                    <a:pt x="0" y="671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121372" y="0"/>
              <a:ext cx="693266" cy="671838"/>
            </a:xfrm>
            <a:custGeom>
              <a:avLst/>
              <a:gdLst/>
              <a:ahLst/>
              <a:cxnLst/>
              <a:rect r="r" b="b" t="t" l="l"/>
              <a:pathLst>
                <a:path h="671838" w="693266">
                  <a:moveTo>
                    <a:pt x="0" y="0"/>
                  </a:moveTo>
                  <a:lnTo>
                    <a:pt x="693266" y="0"/>
                  </a:lnTo>
                  <a:lnTo>
                    <a:pt x="693266" y="671838"/>
                  </a:lnTo>
                  <a:lnTo>
                    <a:pt x="0" y="671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59807" y="0"/>
              <a:ext cx="693266" cy="671838"/>
            </a:xfrm>
            <a:custGeom>
              <a:avLst/>
              <a:gdLst/>
              <a:ahLst/>
              <a:cxnLst/>
              <a:rect r="r" b="b" t="t" l="l"/>
              <a:pathLst>
                <a:path h="671838" w="693266">
                  <a:moveTo>
                    <a:pt x="0" y="0"/>
                  </a:moveTo>
                  <a:lnTo>
                    <a:pt x="693265" y="0"/>
                  </a:lnTo>
                  <a:lnTo>
                    <a:pt x="693265" y="671838"/>
                  </a:lnTo>
                  <a:lnTo>
                    <a:pt x="0" y="671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7" id="7"/>
          <p:cNvSpPr txBox="true"/>
          <p:nvPr/>
        </p:nvSpPr>
        <p:spPr>
          <a:xfrm rot="0">
            <a:off x="1028700" y="9157143"/>
            <a:ext cx="3402983" cy="356235"/>
          </a:xfrm>
          <a:prstGeom prst="rect">
            <a:avLst/>
          </a:prstGeom>
        </p:spPr>
        <p:txBody>
          <a:bodyPr anchor="t" rtlCol="false" tIns="0" lIns="0" bIns="0" rIns="0">
            <a:spAutoFit/>
          </a:bodyPr>
          <a:lstStyle/>
          <a:p>
            <a:pPr>
              <a:lnSpc>
                <a:spcPts val="2940"/>
              </a:lnSpc>
              <a:spcBef>
                <a:spcPct val="0"/>
              </a:spcBef>
            </a:pPr>
            <a:r>
              <a:rPr lang="en-US" sz="2100" u="sng">
                <a:solidFill>
                  <a:srgbClr val="705E51"/>
                </a:solidFill>
                <a:latin typeface="Cabin"/>
                <a:hlinkClick r:id="rId4" action="ppaction://hlinksldjump"/>
              </a:rPr>
              <a:t>Quay lại Trang Chương trình</a:t>
            </a:r>
          </a:p>
        </p:txBody>
      </p:sp>
      <p:graphicFrame>
        <p:nvGraphicFramePr>
          <p:cNvPr name="Table 8" id="8"/>
          <p:cNvGraphicFramePr>
            <a:graphicFrameLocks noGrp="true"/>
          </p:cNvGraphicFramePr>
          <p:nvPr/>
        </p:nvGraphicFramePr>
        <p:xfrm>
          <a:off x="1028700" y="3330316"/>
          <a:ext cx="15279886" cy="5122603"/>
        </p:xfrm>
        <a:graphic>
          <a:graphicData uri="http://schemas.openxmlformats.org/drawingml/2006/table">
            <a:tbl>
              <a:tblPr/>
              <a:tblGrid>
                <a:gridCol w="8115597"/>
                <a:gridCol w="7164289"/>
              </a:tblGrid>
              <a:tr h="1309630">
                <a:tc>
                  <a:txBody>
                    <a:bodyPr anchor="t" rtlCol="false"/>
                    <a:lstStyle/>
                    <a:p>
                      <a:pPr algn="ctr">
                        <a:lnSpc>
                          <a:spcPts val="3499"/>
                        </a:lnSpc>
                        <a:defRPr/>
                      </a:pPr>
                      <a:r>
                        <a:rPr lang="en-US" sz="2499">
                          <a:solidFill>
                            <a:srgbClr val="705E51"/>
                          </a:solidFill>
                          <a:latin typeface="Cabin Medium"/>
                        </a:rPr>
                        <a:t>Vấn đề</a:t>
                      </a:r>
                      <a:endParaRPr lang="en-US" sz="1100"/>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Medium"/>
                        </a:rPr>
                        <a:t>Giải pháp</a:t>
                      </a:r>
                      <a:endParaRPr lang="en-US" sz="1100"/>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r>
              <a:tr h="1277342">
                <a:tc>
                  <a:txBody>
                    <a:bodyPr anchor="t" rtlCol="false"/>
                    <a:lstStyle/>
                    <a:p>
                      <a:pPr algn="ctr">
                        <a:lnSpc>
                          <a:spcPts val="3499"/>
                        </a:lnSpc>
                        <a:defRPr/>
                      </a:pPr>
                      <a:r>
                        <a:rPr lang="en-US" sz="2499">
                          <a:solidFill>
                            <a:srgbClr val="705E51"/>
                          </a:solidFill>
                          <a:latin typeface="Cabin"/>
                        </a:rPr>
                        <a:t>Viết vấn đề ở đây và giải thích về nó.</a:t>
                      </a:r>
                      <a:endParaRPr lang="en-US" sz="1100"/>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a:rPr>
                        <a:t>Viết giải pháp ở đây và giải thích về nó.</a:t>
                      </a:r>
                      <a:endParaRPr lang="en-US" sz="1100"/>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r>
              <a:tr h="1267815">
                <a:tc>
                  <a:txBody>
                    <a:bodyPr anchor="t" rtlCol="false"/>
                    <a:lstStyle/>
                    <a:p>
                      <a:pPr algn="ctr">
                        <a:lnSpc>
                          <a:spcPts val="3499"/>
                        </a:lnSpc>
                        <a:defRPr/>
                      </a:pPr>
                      <a:r>
                        <a:rPr lang="en-US" sz="2499">
                          <a:solidFill>
                            <a:srgbClr val="705E51"/>
                          </a:solidFill>
                          <a:latin typeface="Cabin"/>
                        </a:rPr>
                        <a:t>Viết vấn đề ở đây và giải thích về nó.</a:t>
                      </a:r>
                      <a:endParaRPr lang="en-US" sz="1100"/>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a:rPr>
                        <a:t>Viết giải pháp ở đây và giải thích về nó.</a:t>
                      </a:r>
                      <a:endParaRPr lang="en-US" sz="1100"/>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r>
              <a:tr h="1267815">
                <a:tc>
                  <a:txBody>
                    <a:bodyPr anchor="t" rtlCol="false"/>
                    <a:lstStyle/>
                    <a:p>
                      <a:pPr algn="ctr">
                        <a:lnSpc>
                          <a:spcPts val="3499"/>
                        </a:lnSpc>
                        <a:defRPr/>
                      </a:pPr>
                      <a:r>
                        <a:rPr lang="en-US" sz="2499">
                          <a:solidFill>
                            <a:srgbClr val="705E51"/>
                          </a:solidFill>
                          <a:latin typeface="Cabin"/>
                        </a:rPr>
                        <a:t>Viết vấn đề ở đây và giải thích về nó.</a:t>
                      </a:r>
                      <a:endParaRPr lang="en-US" sz="1100"/>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a:rPr>
                        <a:t>Viết giải pháp ở đây và giải thích về nó.</a:t>
                      </a:r>
                      <a:endParaRPr lang="en-US" sz="1100"/>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r>
            </a:tbl>
          </a:graphicData>
        </a:graphic>
      </p:graphicFrame>
      <p:grpSp>
        <p:nvGrpSpPr>
          <p:cNvPr name="Group 9" id="9"/>
          <p:cNvGrpSpPr/>
          <p:nvPr/>
        </p:nvGrpSpPr>
        <p:grpSpPr>
          <a:xfrm rot="0">
            <a:off x="17154525" y="5457679"/>
            <a:ext cx="209550" cy="6398994"/>
            <a:chOff x="0" y="0"/>
            <a:chExt cx="279400" cy="8531991"/>
          </a:xfrm>
        </p:grpSpPr>
        <p:sp>
          <p:nvSpPr>
            <p:cNvPr name="AutoShape 10" id="10"/>
            <p:cNvSpPr/>
            <p:nvPr/>
          </p:nvSpPr>
          <p:spPr>
            <a:xfrm rot="-5400000">
              <a:off x="-2880818" y="5492423"/>
              <a:ext cx="6041036" cy="0"/>
            </a:xfrm>
            <a:prstGeom prst="line">
              <a:avLst/>
            </a:prstGeom>
            <a:ln cap="flat" w="38100">
              <a:solidFill>
                <a:srgbClr val="30231A"/>
              </a:solidFill>
              <a:prstDash val="solid"/>
              <a:headEnd type="none" len="sm" w="sm"/>
              <a:tailEnd type="none" len="sm" w="sm"/>
            </a:ln>
          </p:spPr>
        </p:sp>
        <p:sp>
          <p:nvSpPr>
            <p:cNvPr name="AutoShape 11" id="11"/>
            <p:cNvSpPr/>
            <p:nvPr/>
          </p:nvSpPr>
          <p:spPr>
            <a:xfrm rot="-5400000">
              <a:off x="-1105778" y="1105778"/>
              <a:ext cx="2490955" cy="0"/>
            </a:xfrm>
            <a:prstGeom prst="line">
              <a:avLst/>
            </a:prstGeom>
            <a:ln cap="flat" w="279400">
              <a:solidFill>
                <a:srgbClr val="9A6547"/>
              </a:solidFill>
              <a:prstDash val="solid"/>
              <a:headEnd type="none" len="sm" w="sm"/>
              <a:tailEnd type="none" len="sm" w="sm"/>
            </a:ln>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CCCC0"/>
        </a:solidFill>
      </p:bgPr>
    </p:bg>
    <p:spTree>
      <p:nvGrpSpPr>
        <p:cNvPr id="1" name=""/>
        <p:cNvGrpSpPr/>
        <p:nvPr/>
      </p:nvGrpSpPr>
      <p:grpSpPr>
        <a:xfrm>
          <a:off x="0" y="0"/>
          <a:ext cx="0" cy="0"/>
          <a:chOff x="0" y="0"/>
          <a:chExt cx="0" cy="0"/>
        </a:xfrm>
      </p:grpSpPr>
      <p:grpSp>
        <p:nvGrpSpPr>
          <p:cNvPr name="Group 2" id="2"/>
          <p:cNvGrpSpPr/>
          <p:nvPr/>
        </p:nvGrpSpPr>
        <p:grpSpPr>
          <a:xfrm rot="0">
            <a:off x="1855258" y="4214853"/>
            <a:ext cx="13702551" cy="1847702"/>
            <a:chOff x="0" y="0"/>
            <a:chExt cx="18270068" cy="2463603"/>
          </a:xfrm>
        </p:grpSpPr>
        <p:sp>
          <p:nvSpPr>
            <p:cNvPr name="TextBox 3" id="3"/>
            <p:cNvSpPr txBox="true"/>
            <p:nvPr/>
          </p:nvSpPr>
          <p:spPr>
            <a:xfrm rot="0">
              <a:off x="19682" y="1954968"/>
              <a:ext cx="11245657" cy="508635"/>
            </a:xfrm>
            <a:prstGeom prst="rect">
              <a:avLst/>
            </a:prstGeom>
          </p:spPr>
          <p:txBody>
            <a:bodyPr anchor="t" rtlCol="false" tIns="0" lIns="0" bIns="0" rIns="0">
              <a:spAutoFit/>
            </a:bodyPr>
            <a:lstStyle/>
            <a:p>
              <a:pPr>
                <a:lnSpc>
                  <a:spcPts val="3120"/>
                </a:lnSpc>
              </a:pPr>
              <a:r>
                <a:rPr lang="en-US" sz="2400">
                  <a:solidFill>
                    <a:srgbClr val="705E51"/>
                  </a:solidFill>
                  <a:latin typeface="Cabin"/>
                </a:rPr>
                <a:t>Miêu tả ngắn gọn nội dung của những trang sau.</a:t>
              </a:r>
            </a:p>
          </p:txBody>
        </p:sp>
        <p:sp>
          <p:nvSpPr>
            <p:cNvPr name="TextBox 4" id="4"/>
            <p:cNvSpPr txBox="true"/>
            <p:nvPr/>
          </p:nvSpPr>
          <p:spPr>
            <a:xfrm rot="0">
              <a:off x="0" y="0"/>
              <a:ext cx="18270068" cy="1549400"/>
            </a:xfrm>
            <a:prstGeom prst="rect">
              <a:avLst/>
            </a:prstGeom>
          </p:spPr>
          <p:txBody>
            <a:bodyPr anchor="t" rtlCol="false" tIns="0" lIns="0" bIns="0" rIns="0">
              <a:spAutoFit/>
            </a:bodyPr>
            <a:lstStyle/>
            <a:p>
              <a:pPr marL="0" indent="0" lvl="0">
                <a:lnSpc>
                  <a:spcPts val="9209"/>
                </a:lnSpc>
                <a:spcBef>
                  <a:spcPct val="0"/>
                </a:spcBef>
              </a:pPr>
              <a:r>
                <a:rPr lang="en-US" sz="7674">
                  <a:solidFill>
                    <a:srgbClr val="705E51"/>
                  </a:solidFill>
                  <a:latin typeface="Cabin Medium"/>
                </a:rPr>
                <a:t>Chúng ta đang hướng đến đâu</a:t>
              </a:r>
            </a:p>
          </p:txBody>
        </p:sp>
      </p:grpSp>
      <p:grpSp>
        <p:nvGrpSpPr>
          <p:cNvPr name="Group 5" id="5"/>
          <p:cNvGrpSpPr/>
          <p:nvPr/>
        </p:nvGrpSpPr>
        <p:grpSpPr>
          <a:xfrm rot="0">
            <a:off x="1855258" y="-3382549"/>
            <a:ext cx="17465828" cy="6986331"/>
            <a:chOff x="0" y="0"/>
            <a:chExt cx="6350000" cy="2540000"/>
          </a:xfrm>
        </p:grpSpPr>
        <p:sp>
          <p:nvSpPr>
            <p:cNvPr name="Freeform 6" id="6"/>
            <p:cNvSpPr/>
            <p:nvPr/>
          </p:nvSpPr>
          <p:spPr>
            <a:xfrm flipH="false" flipV="false" rot="0">
              <a:off x="0" y="0"/>
              <a:ext cx="6350000" cy="2540000"/>
            </a:xfrm>
            <a:custGeom>
              <a:avLst/>
              <a:gdLst/>
              <a:ahLst/>
              <a:cxnLst/>
              <a:rect r="r" b="b" t="t" l="l"/>
              <a:pathLst>
                <a:path h="2540000" w="635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2"/>
              <a:stretch>
                <a:fillRect l="0" t="-33333" r="0" b="-33333"/>
              </a:stretch>
            </a:blipFill>
          </p:spPr>
        </p:sp>
      </p:grpSp>
      <p:grpSp>
        <p:nvGrpSpPr>
          <p:cNvPr name="Group 7" id="7"/>
          <p:cNvGrpSpPr/>
          <p:nvPr/>
        </p:nvGrpSpPr>
        <p:grpSpPr>
          <a:xfrm rot="0">
            <a:off x="1028700" y="5457679"/>
            <a:ext cx="209550" cy="6398994"/>
            <a:chOff x="0" y="0"/>
            <a:chExt cx="279400" cy="8531991"/>
          </a:xfrm>
        </p:grpSpPr>
        <p:sp>
          <p:nvSpPr>
            <p:cNvPr name="AutoShape 8" id="8"/>
            <p:cNvSpPr/>
            <p:nvPr/>
          </p:nvSpPr>
          <p:spPr>
            <a:xfrm rot="-5400000">
              <a:off x="-2880818" y="5492423"/>
              <a:ext cx="6041036" cy="0"/>
            </a:xfrm>
            <a:prstGeom prst="line">
              <a:avLst/>
            </a:prstGeom>
            <a:ln cap="flat" w="38100">
              <a:solidFill>
                <a:srgbClr val="FFFFFF"/>
              </a:solidFill>
              <a:prstDash val="solid"/>
              <a:headEnd type="none" len="sm" w="sm"/>
              <a:tailEnd type="none" len="sm" w="sm"/>
            </a:ln>
          </p:spPr>
        </p:sp>
        <p:sp>
          <p:nvSpPr>
            <p:cNvPr name="AutoShape 9" id="9"/>
            <p:cNvSpPr/>
            <p:nvPr/>
          </p:nvSpPr>
          <p:spPr>
            <a:xfrm rot="-5400000">
              <a:off x="-1105778" y="1105778"/>
              <a:ext cx="2490955" cy="0"/>
            </a:xfrm>
            <a:prstGeom prst="line">
              <a:avLst/>
            </a:prstGeom>
            <a:ln cap="flat" w="279400">
              <a:solidFill>
                <a:srgbClr val="9A6547"/>
              </a:solidFill>
              <a:prstDash val="solid"/>
              <a:headEnd type="none" len="sm" w="sm"/>
              <a:tailEnd type="none" len="sm" w="sm"/>
            </a:ln>
          </p:spPr>
        </p:sp>
      </p:grpSp>
      <p:sp>
        <p:nvSpPr>
          <p:cNvPr name="Freeform 10" id="10"/>
          <p:cNvSpPr/>
          <p:nvPr/>
        </p:nvSpPr>
        <p:spPr>
          <a:xfrm flipH="false" flipV="false" rot="0">
            <a:off x="9527413" y="7138229"/>
            <a:ext cx="729318" cy="928530"/>
          </a:xfrm>
          <a:custGeom>
            <a:avLst/>
            <a:gdLst/>
            <a:ahLst/>
            <a:cxnLst/>
            <a:rect r="r" b="b" t="t" l="l"/>
            <a:pathLst>
              <a:path h="928530" w="729318">
                <a:moveTo>
                  <a:pt x="0" y="0"/>
                </a:moveTo>
                <a:lnTo>
                  <a:pt x="729318" y="0"/>
                </a:lnTo>
                <a:lnTo>
                  <a:pt x="729318" y="928530"/>
                </a:lnTo>
                <a:lnTo>
                  <a:pt x="0" y="9285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4049994" y="6681747"/>
            <a:ext cx="4148287" cy="1661629"/>
            <a:chOff x="0" y="0"/>
            <a:chExt cx="5531049" cy="2215505"/>
          </a:xfrm>
        </p:grpSpPr>
        <p:sp>
          <p:nvSpPr>
            <p:cNvPr name="TextBox 12" id="12"/>
            <p:cNvSpPr txBox="true"/>
            <p:nvPr/>
          </p:nvSpPr>
          <p:spPr>
            <a:xfrm rot="0">
              <a:off x="0" y="825914"/>
              <a:ext cx="5531049" cy="1389592"/>
            </a:xfrm>
            <a:prstGeom prst="rect">
              <a:avLst/>
            </a:prstGeom>
          </p:spPr>
          <p:txBody>
            <a:bodyPr anchor="t" rtlCol="false" tIns="0" lIns="0" bIns="0" rIns="0">
              <a:spAutoFit/>
            </a:bodyPr>
            <a:lstStyle/>
            <a:p>
              <a:pPr>
                <a:lnSpc>
                  <a:spcPts val="2800"/>
                </a:lnSpc>
              </a:pPr>
              <a:r>
                <a:rPr lang="en-US" sz="2000">
                  <a:solidFill>
                    <a:srgbClr val="705E51"/>
                  </a:solidFill>
                  <a:latin typeface="Cabin"/>
                </a:rPr>
                <a:t>Liệt kê các mục đích của bạn ở đây</a:t>
              </a:r>
            </a:p>
            <a:p>
              <a:pPr>
                <a:lnSpc>
                  <a:spcPts val="2800"/>
                </a:lnSpc>
              </a:pPr>
              <a:r>
                <a:rPr lang="en-US" sz="2000">
                  <a:solidFill>
                    <a:srgbClr val="705E51"/>
                  </a:solidFill>
                  <a:latin typeface="Cabin"/>
                </a:rPr>
                <a:t>Liệt kê các mục đích của bạn ở đây </a:t>
              </a:r>
            </a:p>
            <a:p>
              <a:pPr>
                <a:lnSpc>
                  <a:spcPts val="2800"/>
                </a:lnSpc>
              </a:pPr>
              <a:r>
                <a:rPr lang="en-US" sz="2000">
                  <a:solidFill>
                    <a:srgbClr val="705E51"/>
                  </a:solidFill>
                  <a:latin typeface="Cabin"/>
                </a:rPr>
                <a:t>Liệt kê các mục đích của bạn ở đây </a:t>
              </a:r>
            </a:p>
          </p:txBody>
        </p:sp>
        <p:sp>
          <p:nvSpPr>
            <p:cNvPr name="TextBox 13" id="13"/>
            <p:cNvSpPr txBox="true"/>
            <p:nvPr/>
          </p:nvSpPr>
          <p:spPr>
            <a:xfrm rot="0">
              <a:off x="0" y="-28575"/>
              <a:ext cx="4683435" cy="637328"/>
            </a:xfrm>
            <a:prstGeom prst="rect">
              <a:avLst/>
            </a:prstGeom>
          </p:spPr>
          <p:txBody>
            <a:bodyPr anchor="t" rtlCol="false" tIns="0" lIns="0" bIns="0" rIns="0">
              <a:spAutoFit/>
            </a:bodyPr>
            <a:lstStyle/>
            <a:p>
              <a:pPr>
                <a:lnSpc>
                  <a:spcPts val="3965"/>
                </a:lnSpc>
              </a:pPr>
              <a:r>
                <a:rPr lang="en-US" sz="3050">
                  <a:solidFill>
                    <a:srgbClr val="705E51"/>
                  </a:solidFill>
                  <a:latin typeface="Cabin Medium"/>
                </a:rPr>
                <a:t>Mục đích</a:t>
              </a:r>
            </a:p>
          </p:txBody>
        </p:sp>
      </p:grpSp>
      <p:grpSp>
        <p:nvGrpSpPr>
          <p:cNvPr name="Group 14" id="14"/>
          <p:cNvGrpSpPr/>
          <p:nvPr/>
        </p:nvGrpSpPr>
        <p:grpSpPr>
          <a:xfrm rot="0">
            <a:off x="11188247" y="6681747"/>
            <a:ext cx="3989359" cy="1661629"/>
            <a:chOff x="0" y="0"/>
            <a:chExt cx="5319146" cy="2215505"/>
          </a:xfrm>
        </p:grpSpPr>
        <p:sp>
          <p:nvSpPr>
            <p:cNvPr name="TextBox 15" id="15"/>
            <p:cNvSpPr txBox="true"/>
            <p:nvPr/>
          </p:nvSpPr>
          <p:spPr>
            <a:xfrm rot="0">
              <a:off x="0" y="825914"/>
              <a:ext cx="5319146" cy="1389592"/>
            </a:xfrm>
            <a:prstGeom prst="rect">
              <a:avLst/>
            </a:prstGeom>
          </p:spPr>
          <p:txBody>
            <a:bodyPr anchor="t" rtlCol="false" tIns="0" lIns="0" bIns="0" rIns="0">
              <a:spAutoFit/>
            </a:bodyPr>
            <a:lstStyle/>
            <a:p>
              <a:pPr>
                <a:lnSpc>
                  <a:spcPts val="2800"/>
                </a:lnSpc>
              </a:pPr>
              <a:r>
                <a:rPr lang="en-US" sz="2000">
                  <a:solidFill>
                    <a:srgbClr val="705E51"/>
                  </a:solidFill>
                  <a:latin typeface="Cabin"/>
                </a:rPr>
                <a:t>Liệt kê các mục tiêu của bạn ở đây</a:t>
              </a:r>
            </a:p>
            <a:p>
              <a:pPr>
                <a:lnSpc>
                  <a:spcPts val="2800"/>
                </a:lnSpc>
              </a:pPr>
              <a:r>
                <a:rPr lang="en-US" sz="2000">
                  <a:solidFill>
                    <a:srgbClr val="705E51"/>
                  </a:solidFill>
                  <a:latin typeface="Cabin"/>
                </a:rPr>
                <a:t>Liệt kê các mục tiêu của bạn ở đây</a:t>
              </a:r>
            </a:p>
            <a:p>
              <a:pPr>
                <a:lnSpc>
                  <a:spcPts val="2800"/>
                </a:lnSpc>
              </a:pPr>
              <a:r>
                <a:rPr lang="en-US" sz="2000">
                  <a:solidFill>
                    <a:srgbClr val="705E51"/>
                  </a:solidFill>
                  <a:latin typeface="Cabin"/>
                </a:rPr>
                <a:t>Liệt kê các mục tiêu của bạn ở đây</a:t>
              </a:r>
            </a:p>
          </p:txBody>
        </p:sp>
        <p:sp>
          <p:nvSpPr>
            <p:cNvPr name="TextBox 16" id="16"/>
            <p:cNvSpPr txBox="true"/>
            <p:nvPr/>
          </p:nvSpPr>
          <p:spPr>
            <a:xfrm rot="0">
              <a:off x="0" y="-28575"/>
              <a:ext cx="4683435" cy="637328"/>
            </a:xfrm>
            <a:prstGeom prst="rect">
              <a:avLst/>
            </a:prstGeom>
          </p:spPr>
          <p:txBody>
            <a:bodyPr anchor="t" rtlCol="false" tIns="0" lIns="0" bIns="0" rIns="0">
              <a:spAutoFit/>
            </a:bodyPr>
            <a:lstStyle/>
            <a:p>
              <a:pPr>
                <a:lnSpc>
                  <a:spcPts val="3965"/>
                </a:lnSpc>
              </a:pPr>
              <a:r>
                <a:rPr lang="en-US" sz="3050">
                  <a:solidFill>
                    <a:srgbClr val="705E51"/>
                  </a:solidFill>
                  <a:latin typeface="Cabin Medium"/>
                </a:rPr>
                <a:t>Mục tiêu</a:t>
              </a:r>
            </a:p>
          </p:txBody>
        </p:sp>
      </p:grpSp>
      <p:sp>
        <p:nvSpPr>
          <p:cNvPr name="Freeform 17" id="17"/>
          <p:cNvSpPr/>
          <p:nvPr/>
        </p:nvSpPr>
        <p:spPr>
          <a:xfrm flipH="false" flipV="false" rot="0">
            <a:off x="2287707" y="7121559"/>
            <a:ext cx="928530" cy="928530"/>
          </a:xfrm>
          <a:custGeom>
            <a:avLst/>
            <a:gdLst/>
            <a:ahLst/>
            <a:cxnLst/>
            <a:rect r="r" b="b" t="t" l="l"/>
            <a:pathLst>
              <a:path h="928530" w="928530">
                <a:moveTo>
                  <a:pt x="0" y="0"/>
                </a:moveTo>
                <a:lnTo>
                  <a:pt x="928530" y="0"/>
                </a:lnTo>
                <a:lnTo>
                  <a:pt x="928530" y="928530"/>
                </a:lnTo>
                <a:lnTo>
                  <a:pt x="0" y="9285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13856317" y="9220200"/>
            <a:ext cx="3402983" cy="356235"/>
          </a:xfrm>
          <a:prstGeom prst="rect">
            <a:avLst/>
          </a:prstGeom>
        </p:spPr>
        <p:txBody>
          <a:bodyPr anchor="t" rtlCol="false" tIns="0" lIns="0" bIns="0" rIns="0">
            <a:spAutoFit/>
          </a:bodyPr>
          <a:lstStyle/>
          <a:p>
            <a:pPr algn="r">
              <a:lnSpc>
                <a:spcPts val="2940"/>
              </a:lnSpc>
              <a:spcBef>
                <a:spcPct val="0"/>
              </a:spcBef>
            </a:pPr>
            <a:r>
              <a:rPr lang="en-US" sz="2100" u="sng">
                <a:solidFill>
                  <a:srgbClr val="705E51"/>
                </a:solidFill>
                <a:latin typeface="Cabin"/>
                <a:hlinkClick r:id="rId7" action="ppaction://hlinksldjump"/>
              </a:rPr>
              <a:t>Quay lại Trang Chương trình</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3091168"/>
          <a:ext cx="16202025" cy="5381625"/>
        </p:xfrm>
        <a:graphic>
          <a:graphicData uri="http://schemas.openxmlformats.org/drawingml/2006/table">
            <a:tbl>
              <a:tblPr/>
              <a:tblGrid>
                <a:gridCol w="3240405"/>
                <a:gridCol w="3240405"/>
                <a:gridCol w="3240405"/>
                <a:gridCol w="3240405"/>
                <a:gridCol w="3240405"/>
              </a:tblGrid>
              <a:tr h="1354948">
                <a:tc>
                  <a:txBody>
                    <a:bodyPr anchor="t" rtlCol="false"/>
                    <a:lstStyle/>
                    <a:p>
                      <a:pPr algn="ctr">
                        <a:lnSpc>
                          <a:spcPts val="3499"/>
                        </a:lnSpc>
                        <a:defRPr/>
                      </a:pPr>
                      <a:r>
                        <a:rPr lang="en-US" sz="2499">
                          <a:solidFill>
                            <a:srgbClr val="705E51"/>
                          </a:solidFill>
                          <a:latin typeface="Cabin Medium"/>
                        </a:rPr>
                        <a:t>Mục tiêu</a:t>
                      </a:r>
                      <a:endParaRPr lang="en-US" sz="1100"/>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a:rPr>
                        <a:t>Viết ra mục tiêu</a:t>
                      </a:r>
                      <a:endParaRPr lang="en-US" sz="1100"/>
                    </a:p>
                    <a:p>
                      <a:pPr algn="ctr">
                        <a:lnSpc>
                          <a:spcPts val="3499"/>
                        </a:lnSpc>
                      </a:pPr>
                      <a:r>
                        <a:rPr lang="en-US" sz="2499">
                          <a:solidFill>
                            <a:srgbClr val="705E51"/>
                          </a:solidFill>
                          <a:latin typeface="Cabin"/>
                        </a:rPr>
                        <a:t>của bạn ở đây</a:t>
                      </a:r>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a:rPr>
                        <a:t>Viết ra mục tiêu</a:t>
                      </a:r>
                      <a:endParaRPr lang="en-US" sz="1100"/>
                    </a:p>
                    <a:p>
                      <a:pPr algn="ctr">
                        <a:lnSpc>
                          <a:spcPts val="3499"/>
                        </a:lnSpc>
                      </a:pPr>
                      <a:r>
                        <a:rPr lang="en-US" sz="2499">
                          <a:solidFill>
                            <a:srgbClr val="705E51"/>
                          </a:solidFill>
                          <a:latin typeface="Cabin"/>
                        </a:rPr>
                        <a:t>của bạn ở đây</a:t>
                      </a:r>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a:rPr>
                        <a:t>Viết ra mục tiêu</a:t>
                      </a:r>
                      <a:endParaRPr lang="en-US" sz="1100"/>
                    </a:p>
                    <a:p>
                      <a:pPr algn="ctr">
                        <a:lnSpc>
                          <a:spcPts val="3499"/>
                        </a:lnSpc>
                      </a:pPr>
                      <a:r>
                        <a:rPr lang="en-US" sz="2499">
                          <a:solidFill>
                            <a:srgbClr val="705E51"/>
                          </a:solidFill>
                          <a:latin typeface="Cabin"/>
                        </a:rPr>
                        <a:t>của bạn ở đây</a:t>
                      </a:r>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a:rPr>
                        <a:t>Viết ra mục tiêu</a:t>
                      </a:r>
                      <a:endParaRPr lang="en-US" sz="1100"/>
                    </a:p>
                    <a:p>
                      <a:pPr algn="ctr">
                        <a:lnSpc>
                          <a:spcPts val="3499"/>
                        </a:lnSpc>
                      </a:pPr>
                      <a:r>
                        <a:rPr lang="en-US" sz="2499">
                          <a:solidFill>
                            <a:srgbClr val="705E51"/>
                          </a:solidFill>
                          <a:latin typeface="Cabin"/>
                        </a:rPr>
                        <a:t>của bạn ở đây</a:t>
                      </a:r>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r>
              <a:tr h="1793875">
                <a:tc>
                  <a:txBody>
                    <a:bodyPr anchor="t" rtlCol="false"/>
                    <a:lstStyle/>
                    <a:p>
                      <a:pPr algn="ctr">
                        <a:lnSpc>
                          <a:spcPts val="3499"/>
                        </a:lnSpc>
                        <a:defRPr/>
                      </a:pPr>
                      <a:r>
                        <a:rPr lang="en-US" sz="2499">
                          <a:solidFill>
                            <a:srgbClr val="705E51"/>
                          </a:solidFill>
                          <a:latin typeface="Cabin Medium"/>
                        </a:rPr>
                        <a:t>Các bước</a:t>
                      </a:r>
                      <a:endParaRPr lang="en-US" sz="1100"/>
                    </a:p>
                    <a:p>
                      <a:pPr algn="ctr">
                        <a:lnSpc>
                          <a:spcPts val="3499"/>
                        </a:lnSpc>
                      </a:pPr>
                      <a:r>
                        <a:rPr lang="en-US" sz="2499">
                          <a:solidFill>
                            <a:srgbClr val="705E51"/>
                          </a:solidFill>
                          <a:latin typeface="Cabin Medium"/>
                        </a:rPr>
                        <a:t>hành động</a:t>
                      </a:r>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a:rPr>
                        <a:t>Liệt kê các bước hành động để đạt được mục tiêu</a:t>
                      </a:r>
                      <a:endParaRPr lang="en-US" sz="1100"/>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a:rPr>
                        <a:t>Liệt kê các bước hành động để đạt được mục tiêu</a:t>
                      </a:r>
                      <a:endParaRPr lang="en-US" sz="1100"/>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a:rPr>
                        <a:t>Liệt kê các bước hành động để đạt được mục tiêu</a:t>
                      </a:r>
                      <a:endParaRPr lang="en-US" sz="1100"/>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a:rPr>
                        <a:t>Liệt kê các bước hành động để đạt được mục tiêu</a:t>
                      </a:r>
                      <a:endParaRPr lang="en-US" sz="1100"/>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r>
              <a:tr h="2232802">
                <a:tc>
                  <a:txBody>
                    <a:bodyPr anchor="t" rtlCol="false"/>
                    <a:lstStyle/>
                    <a:p>
                      <a:pPr algn="ctr">
                        <a:lnSpc>
                          <a:spcPts val="3499"/>
                        </a:lnSpc>
                        <a:defRPr/>
                      </a:pPr>
                      <a:r>
                        <a:rPr lang="en-US" sz="2499">
                          <a:solidFill>
                            <a:srgbClr val="705E51"/>
                          </a:solidFill>
                          <a:latin typeface="Cabin Medium"/>
                        </a:rPr>
                        <a:t>Chỉ số hiệu suất</a:t>
                      </a:r>
                      <a:endParaRPr lang="en-US" sz="1100"/>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a:rPr>
                        <a:t>Xác định chỉ số hiêu suất (KPI) sẽ được</a:t>
                      </a:r>
                      <a:endParaRPr lang="en-US" sz="1100"/>
                    </a:p>
                    <a:p>
                      <a:pPr algn="ctr">
                        <a:lnSpc>
                          <a:spcPts val="3499"/>
                        </a:lnSpc>
                      </a:pPr>
                      <a:r>
                        <a:rPr lang="en-US" sz="2499">
                          <a:solidFill>
                            <a:srgbClr val="705E51"/>
                          </a:solidFill>
                          <a:latin typeface="Cabin"/>
                        </a:rPr>
                        <a:t>sử dụng để đo lường mục tiêu</a:t>
                      </a:r>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a:rPr>
                        <a:t>Xác định chỉ số hiêu suất (KPI) sẽ được</a:t>
                      </a:r>
                      <a:endParaRPr lang="en-US" sz="1100"/>
                    </a:p>
                    <a:p>
                      <a:pPr algn="ctr">
                        <a:lnSpc>
                          <a:spcPts val="3499"/>
                        </a:lnSpc>
                      </a:pPr>
                      <a:r>
                        <a:rPr lang="en-US" sz="2499">
                          <a:solidFill>
                            <a:srgbClr val="705E51"/>
                          </a:solidFill>
                          <a:latin typeface="Cabin"/>
                        </a:rPr>
                        <a:t>sử dụng để đo lường mục tiêu</a:t>
                      </a:r>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a:rPr>
                        <a:t>Xác định chỉ số hiêu suất (KPI) sẽ được</a:t>
                      </a:r>
                      <a:endParaRPr lang="en-US" sz="1100"/>
                    </a:p>
                    <a:p>
                      <a:pPr algn="ctr">
                        <a:lnSpc>
                          <a:spcPts val="3499"/>
                        </a:lnSpc>
                      </a:pPr>
                      <a:r>
                        <a:rPr lang="en-US" sz="2499">
                          <a:solidFill>
                            <a:srgbClr val="705E51"/>
                          </a:solidFill>
                          <a:latin typeface="Cabin"/>
                        </a:rPr>
                        <a:t>sử dụng để đo lường mục tiêu</a:t>
                      </a:r>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a:rPr>
                        <a:t>Xác định chỉ số hiêu suất (KPI) sẽ được</a:t>
                      </a:r>
                      <a:endParaRPr lang="en-US" sz="1100"/>
                    </a:p>
                    <a:p>
                      <a:pPr algn="ctr">
                        <a:lnSpc>
                          <a:spcPts val="3499"/>
                        </a:lnSpc>
                      </a:pPr>
                      <a:r>
                        <a:rPr lang="en-US" sz="2499">
                          <a:solidFill>
                            <a:srgbClr val="705E51"/>
                          </a:solidFill>
                          <a:latin typeface="Cabin"/>
                        </a:rPr>
                        <a:t>sử dụng để đo lường mục tiêu</a:t>
                      </a:r>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r>
            </a:tbl>
          </a:graphicData>
        </a:graphic>
      </p:graphicFrame>
      <p:sp>
        <p:nvSpPr>
          <p:cNvPr name="TextBox 3" id="3"/>
          <p:cNvSpPr txBox="true"/>
          <p:nvPr/>
        </p:nvSpPr>
        <p:spPr>
          <a:xfrm rot="0">
            <a:off x="1028700" y="1171575"/>
            <a:ext cx="9442878" cy="1069976"/>
          </a:xfrm>
          <a:prstGeom prst="rect">
            <a:avLst/>
          </a:prstGeom>
        </p:spPr>
        <p:txBody>
          <a:bodyPr anchor="t" rtlCol="false" tIns="0" lIns="0" bIns="0" rIns="0">
            <a:spAutoFit/>
          </a:bodyPr>
          <a:lstStyle/>
          <a:p>
            <a:pPr algn="l" marL="0" indent="0" lvl="0">
              <a:lnSpc>
                <a:spcPts val="8000"/>
              </a:lnSpc>
              <a:spcBef>
                <a:spcPct val="0"/>
              </a:spcBef>
            </a:pPr>
            <a:r>
              <a:rPr lang="en-US" sz="8000">
                <a:solidFill>
                  <a:srgbClr val="9A6547"/>
                </a:solidFill>
                <a:latin typeface="Cabin Medium"/>
              </a:rPr>
              <a:t>Kế hoạch Chiến lược</a:t>
            </a:r>
          </a:p>
        </p:txBody>
      </p:sp>
      <p:grpSp>
        <p:nvGrpSpPr>
          <p:cNvPr name="Group 4" id="4"/>
          <p:cNvGrpSpPr/>
          <p:nvPr/>
        </p:nvGrpSpPr>
        <p:grpSpPr>
          <a:xfrm rot="0">
            <a:off x="15253096" y="1566066"/>
            <a:ext cx="2110979" cy="503878"/>
            <a:chOff x="0" y="0"/>
            <a:chExt cx="2814638" cy="671838"/>
          </a:xfrm>
        </p:grpSpPr>
        <p:sp>
          <p:nvSpPr>
            <p:cNvPr name="Freeform 5" id="5"/>
            <p:cNvSpPr/>
            <p:nvPr/>
          </p:nvSpPr>
          <p:spPr>
            <a:xfrm flipH="false" flipV="false" rot="0">
              <a:off x="0" y="0"/>
              <a:ext cx="693266" cy="671838"/>
            </a:xfrm>
            <a:custGeom>
              <a:avLst/>
              <a:gdLst/>
              <a:ahLst/>
              <a:cxnLst/>
              <a:rect r="r" b="b" t="t" l="l"/>
              <a:pathLst>
                <a:path h="671838" w="693266">
                  <a:moveTo>
                    <a:pt x="0" y="0"/>
                  </a:moveTo>
                  <a:lnTo>
                    <a:pt x="693266" y="0"/>
                  </a:lnTo>
                  <a:lnTo>
                    <a:pt x="693266" y="671838"/>
                  </a:lnTo>
                  <a:lnTo>
                    <a:pt x="0" y="671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121372" y="0"/>
              <a:ext cx="693266" cy="671838"/>
            </a:xfrm>
            <a:custGeom>
              <a:avLst/>
              <a:gdLst/>
              <a:ahLst/>
              <a:cxnLst/>
              <a:rect r="r" b="b" t="t" l="l"/>
              <a:pathLst>
                <a:path h="671838" w="693266">
                  <a:moveTo>
                    <a:pt x="0" y="0"/>
                  </a:moveTo>
                  <a:lnTo>
                    <a:pt x="693266" y="0"/>
                  </a:lnTo>
                  <a:lnTo>
                    <a:pt x="693266" y="671838"/>
                  </a:lnTo>
                  <a:lnTo>
                    <a:pt x="0" y="671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59807" y="0"/>
              <a:ext cx="693266" cy="671838"/>
            </a:xfrm>
            <a:custGeom>
              <a:avLst/>
              <a:gdLst/>
              <a:ahLst/>
              <a:cxnLst/>
              <a:rect r="r" b="b" t="t" l="l"/>
              <a:pathLst>
                <a:path h="671838" w="693266">
                  <a:moveTo>
                    <a:pt x="0" y="0"/>
                  </a:moveTo>
                  <a:lnTo>
                    <a:pt x="693265" y="0"/>
                  </a:lnTo>
                  <a:lnTo>
                    <a:pt x="693265" y="671838"/>
                  </a:lnTo>
                  <a:lnTo>
                    <a:pt x="0" y="671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8" id="8"/>
          <p:cNvSpPr txBox="true"/>
          <p:nvPr/>
        </p:nvSpPr>
        <p:spPr>
          <a:xfrm rot="0">
            <a:off x="1028700" y="9260139"/>
            <a:ext cx="3402983" cy="356235"/>
          </a:xfrm>
          <a:prstGeom prst="rect">
            <a:avLst/>
          </a:prstGeom>
        </p:spPr>
        <p:txBody>
          <a:bodyPr anchor="t" rtlCol="false" tIns="0" lIns="0" bIns="0" rIns="0">
            <a:spAutoFit/>
          </a:bodyPr>
          <a:lstStyle/>
          <a:p>
            <a:pPr>
              <a:lnSpc>
                <a:spcPts val="2940"/>
              </a:lnSpc>
              <a:spcBef>
                <a:spcPct val="0"/>
              </a:spcBef>
            </a:pPr>
            <a:r>
              <a:rPr lang="en-US" sz="2100" u="sng">
                <a:solidFill>
                  <a:srgbClr val="705E51"/>
                </a:solidFill>
                <a:latin typeface="Cabin"/>
                <a:hlinkClick r:id="rId4" action="ppaction://hlinksldjump"/>
              </a:rPr>
              <a:t>Quay lại Trang Chương trình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768366" y="3377790"/>
            <a:ext cx="3051618" cy="3051618"/>
          </a:xfrm>
          <a:prstGeom prst="rect">
            <a:avLst/>
          </a:prstGeom>
        </p:spPr>
      </p:pic>
      <p:pic>
        <p:nvPicPr>
          <p:cNvPr name="Picture 3" id="3"/>
          <p:cNvPicPr>
            <a:picLocks noChangeAspect="true"/>
          </p:cNvPicPr>
          <p:nvPr/>
        </p:nvPicPr>
        <p:blipFill>
          <a:blip r:embed="rId3"/>
          <a:stretch>
            <a:fillRect/>
          </a:stretch>
        </p:blipFill>
        <p:spPr>
          <a:xfrm rot="0">
            <a:off x="7618191" y="3377790"/>
            <a:ext cx="3051618" cy="3051618"/>
          </a:xfrm>
          <a:prstGeom prst="rect">
            <a:avLst/>
          </a:prstGeom>
        </p:spPr>
      </p:pic>
      <p:pic>
        <p:nvPicPr>
          <p:cNvPr name="Picture 4" id="4"/>
          <p:cNvPicPr>
            <a:picLocks noChangeAspect="true"/>
          </p:cNvPicPr>
          <p:nvPr/>
        </p:nvPicPr>
        <p:blipFill>
          <a:blip r:embed="rId4"/>
          <a:stretch>
            <a:fillRect/>
          </a:stretch>
        </p:blipFill>
        <p:spPr>
          <a:xfrm rot="0">
            <a:off x="13592439" y="3377790"/>
            <a:ext cx="3051618" cy="3051618"/>
          </a:xfrm>
          <a:prstGeom prst="rect">
            <a:avLst/>
          </a:prstGeom>
        </p:spPr>
      </p:pic>
      <p:sp>
        <p:nvSpPr>
          <p:cNvPr name="TextBox 5" id="5"/>
          <p:cNvSpPr txBox="true"/>
          <p:nvPr/>
        </p:nvSpPr>
        <p:spPr>
          <a:xfrm rot="0">
            <a:off x="1028700" y="1171575"/>
            <a:ext cx="13271163" cy="1058546"/>
          </a:xfrm>
          <a:prstGeom prst="rect">
            <a:avLst/>
          </a:prstGeom>
        </p:spPr>
        <p:txBody>
          <a:bodyPr anchor="t" rtlCol="false" tIns="0" lIns="0" bIns="0" rIns="0">
            <a:spAutoFit/>
          </a:bodyPr>
          <a:lstStyle/>
          <a:p>
            <a:pPr algn="l" marL="0" indent="0" lvl="0">
              <a:lnSpc>
                <a:spcPts val="7925"/>
              </a:lnSpc>
              <a:spcBef>
                <a:spcPct val="0"/>
              </a:spcBef>
            </a:pPr>
            <a:r>
              <a:rPr lang="en-US" sz="7925">
                <a:solidFill>
                  <a:srgbClr val="9A6547"/>
                </a:solidFill>
                <a:latin typeface="Cabin Medium"/>
              </a:rPr>
              <a:t>Các Chỉ số Hiệu suất Chính</a:t>
            </a:r>
          </a:p>
        </p:txBody>
      </p:sp>
      <p:sp>
        <p:nvSpPr>
          <p:cNvPr name="TextBox 6" id="6"/>
          <p:cNvSpPr txBox="true"/>
          <p:nvPr/>
        </p:nvSpPr>
        <p:spPr>
          <a:xfrm rot="0">
            <a:off x="7504719" y="9260139"/>
            <a:ext cx="3402983" cy="356235"/>
          </a:xfrm>
          <a:prstGeom prst="rect">
            <a:avLst/>
          </a:prstGeom>
        </p:spPr>
        <p:txBody>
          <a:bodyPr anchor="t" rtlCol="false" tIns="0" lIns="0" bIns="0" rIns="0">
            <a:spAutoFit/>
          </a:bodyPr>
          <a:lstStyle/>
          <a:p>
            <a:pPr algn="ctr">
              <a:lnSpc>
                <a:spcPts val="2940"/>
              </a:lnSpc>
              <a:spcBef>
                <a:spcPct val="0"/>
              </a:spcBef>
            </a:pPr>
            <a:r>
              <a:rPr lang="en-US" sz="2100" u="sng">
                <a:solidFill>
                  <a:srgbClr val="705E51"/>
                </a:solidFill>
                <a:latin typeface="Cabin"/>
                <a:hlinkClick r:id="rId5" action="ppaction://hlinksldjump"/>
              </a:rPr>
              <a:t>Quay lại Trang Chương trình</a:t>
            </a:r>
          </a:p>
        </p:txBody>
      </p:sp>
      <p:grpSp>
        <p:nvGrpSpPr>
          <p:cNvPr name="Group 7" id="7"/>
          <p:cNvGrpSpPr/>
          <p:nvPr/>
        </p:nvGrpSpPr>
        <p:grpSpPr>
          <a:xfrm rot="0">
            <a:off x="1294936" y="6613257"/>
            <a:ext cx="3998476" cy="1128358"/>
            <a:chOff x="0" y="0"/>
            <a:chExt cx="5331301" cy="1504477"/>
          </a:xfrm>
        </p:grpSpPr>
        <p:sp>
          <p:nvSpPr>
            <p:cNvPr name="TextBox 8" id="8"/>
            <p:cNvSpPr txBox="true"/>
            <p:nvPr/>
          </p:nvSpPr>
          <p:spPr>
            <a:xfrm rot="0">
              <a:off x="0" y="995974"/>
              <a:ext cx="5331301" cy="508635"/>
            </a:xfrm>
            <a:prstGeom prst="rect">
              <a:avLst/>
            </a:prstGeom>
          </p:spPr>
          <p:txBody>
            <a:bodyPr anchor="t" rtlCol="false" tIns="0" lIns="0" bIns="0" rIns="0">
              <a:spAutoFit/>
            </a:bodyPr>
            <a:lstStyle/>
            <a:p>
              <a:pPr algn="ctr" marL="0" indent="0" lvl="1">
                <a:lnSpc>
                  <a:spcPts val="3120"/>
                </a:lnSpc>
                <a:spcBef>
                  <a:spcPct val="0"/>
                </a:spcBef>
              </a:pPr>
              <a:r>
                <a:rPr lang="en-US" sz="2400">
                  <a:solidFill>
                    <a:srgbClr val="705E51"/>
                  </a:solidFill>
                  <a:latin typeface="Cabin"/>
                </a:rPr>
                <a:t>Giải thích ngắn gọn về KPI.</a:t>
              </a:r>
            </a:p>
          </p:txBody>
        </p:sp>
        <p:sp>
          <p:nvSpPr>
            <p:cNvPr name="TextBox 9" id="9"/>
            <p:cNvSpPr txBox="true"/>
            <p:nvPr/>
          </p:nvSpPr>
          <p:spPr>
            <a:xfrm rot="0">
              <a:off x="0" y="-28575"/>
              <a:ext cx="5331301" cy="661458"/>
            </a:xfrm>
            <a:prstGeom prst="rect">
              <a:avLst/>
            </a:prstGeom>
          </p:spPr>
          <p:txBody>
            <a:bodyPr anchor="t" rtlCol="false" tIns="0" lIns="0" bIns="0" rIns="0">
              <a:spAutoFit/>
            </a:bodyPr>
            <a:lstStyle/>
            <a:p>
              <a:pPr algn="ctr">
                <a:lnSpc>
                  <a:spcPts val="4062"/>
                </a:lnSpc>
              </a:pPr>
              <a:r>
                <a:rPr lang="en-US" sz="3125">
                  <a:solidFill>
                    <a:srgbClr val="705E51"/>
                  </a:solidFill>
                  <a:latin typeface="Cabin Medium"/>
                </a:rPr>
                <a:t>Viết KPI đầu tiên ở đây.</a:t>
              </a:r>
            </a:p>
          </p:txBody>
        </p:sp>
      </p:grpSp>
      <p:grpSp>
        <p:nvGrpSpPr>
          <p:cNvPr name="Group 10" id="10"/>
          <p:cNvGrpSpPr/>
          <p:nvPr/>
        </p:nvGrpSpPr>
        <p:grpSpPr>
          <a:xfrm rot="0">
            <a:off x="7206973" y="6613257"/>
            <a:ext cx="3998476" cy="1128358"/>
            <a:chOff x="0" y="0"/>
            <a:chExt cx="5331301" cy="1504477"/>
          </a:xfrm>
        </p:grpSpPr>
        <p:sp>
          <p:nvSpPr>
            <p:cNvPr name="TextBox 11" id="11"/>
            <p:cNvSpPr txBox="true"/>
            <p:nvPr/>
          </p:nvSpPr>
          <p:spPr>
            <a:xfrm rot="0">
              <a:off x="0" y="995974"/>
              <a:ext cx="5331301" cy="508635"/>
            </a:xfrm>
            <a:prstGeom prst="rect">
              <a:avLst/>
            </a:prstGeom>
          </p:spPr>
          <p:txBody>
            <a:bodyPr anchor="t" rtlCol="false" tIns="0" lIns="0" bIns="0" rIns="0">
              <a:spAutoFit/>
            </a:bodyPr>
            <a:lstStyle/>
            <a:p>
              <a:pPr algn="ctr" marL="0" indent="0" lvl="1">
                <a:lnSpc>
                  <a:spcPts val="3120"/>
                </a:lnSpc>
                <a:spcBef>
                  <a:spcPct val="0"/>
                </a:spcBef>
              </a:pPr>
              <a:r>
                <a:rPr lang="en-US" sz="2400">
                  <a:solidFill>
                    <a:srgbClr val="705E51"/>
                  </a:solidFill>
                  <a:latin typeface="Cabin"/>
                </a:rPr>
                <a:t>Giải thích ngắn gọn về KPI.</a:t>
              </a:r>
            </a:p>
          </p:txBody>
        </p:sp>
        <p:sp>
          <p:nvSpPr>
            <p:cNvPr name="TextBox 12" id="12"/>
            <p:cNvSpPr txBox="true"/>
            <p:nvPr/>
          </p:nvSpPr>
          <p:spPr>
            <a:xfrm rot="0">
              <a:off x="0" y="-28575"/>
              <a:ext cx="5331301" cy="661458"/>
            </a:xfrm>
            <a:prstGeom prst="rect">
              <a:avLst/>
            </a:prstGeom>
          </p:spPr>
          <p:txBody>
            <a:bodyPr anchor="t" rtlCol="false" tIns="0" lIns="0" bIns="0" rIns="0">
              <a:spAutoFit/>
            </a:bodyPr>
            <a:lstStyle/>
            <a:p>
              <a:pPr algn="ctr">
                <a:lnSpc>
                  <a:spcPts val="4062"/>
                </a:lnSpc>
              </a:pPr>
              <a:r>
                <a:rPr lang="en-US" sz="3125">
                  <a:solidFill>
                    <a:srgbClr val="705E51"/>
                  </a:solidFill>
                  <a:latin typeface="Cabin Medium"/>
                </a:rPr>
                <a:t>Viết KPI thứ hai ở đây.</a:t>
              </a:r>
            </a:p>
          </p:txBody>
        </p:sp>
      </p:grpSp>
      <p:grpSp>
        <p:nvGrpSpPr>
          <p:cNvPr name="Group 13" id="13"/>
          <p:cNvGrpSpPr/>
          <p:nvPr/>
        </p:nvGrpSpPr>
        <p:grpSpPr>
          <a:xfrm rot="0">
            <a:off x="13119010" y="6613257"/>
            <a:ext cx="3998476" cy="1128358"/>
            <a:chOff x="0" y="0"/>
            <a:chExt cx="5331301" cy="1504477"/>
          </a:xfrm>
        </p:grpSpPr>
        <p:sp>
          <p:nvSpPr>
            <p:cNvPr name="TextBox 14" id="14"/>
            <p:cNvSpPr txBox="true"/>
            <p:nvPr/>
          </p:nvSpPr>
          <p:spPr>
            <a:xfrm rot="0">
              <a:off x="0" y="995974"/>
              <a:ext cx="5331301" cy="508635"/>
            </a:xfrm>
            <a:prstGeom prst="rect">
              <a:avLst/>
            </a:prstGeom>
          </p:spPr>
          <p:txBody>
            <a:bodyPr anchor="t" rtlCol="false" tIns="0" lIns="0" bIns="0" rIns="0">
              <a:spAutoFit/>
            </a:bodyPr>
            <a:lstStyle/>
            <a:p>
              <a:pPr algn="ctr" marL="0" indent="0" lvl="1">
                <a:lnSpc>
                  <a:spcPts val="3120"/>
                </a:lnSpc>
                <a:spcBef>
                  <a:spcPct val="0"/>
                </a:spcBef>
              </a:pPr>
              <a:r>
                <a:rPr lang="en-US" sz="2400">
                  <a:solidFill>
                    <a:srgbClr val="705E51"/>
                  </a:solidFill>
                  <a:latin typeface="Cabin"/>
                </a:rPr>
                <a:t>Giải thích ngắn gọn về KPI.</a:t>
              </a:r>
            </a:p>
          </p:txBody>
        </p:sp>
        <p:sp>
          <p:nvSpPr>
            <p:cNvPr name="TextBox 15" id="15"/>
            <p:cNvSpPr txBox="true"/>
            <p:nvPr/>
          </p:nvSpPr>
          <p:spPr>
            <a:xfrm rot="0">
              <a:off x="0" y="-28575"/>
              <a:ext cx="5331301" cy="661458"/>
            </a:xfrm>
            <a:prstGeom prst="rect">
              <a:avLst/>
            </a:prstGeom>
          </p:spPr>
          <p:txBody>
            <a:bodyPr anchor="t" rtlCol="false" tIns="0" lIns="0" bIns="0" rIns="0">
              <a:spAutoFit/>
            </a:bodyPr>
            <a:lstStyle/>
            <a:p>
              <a:pPr algn="ctr">
                <a:lnSpc>
                  <a:spcPts val="4062"/>
                </a:lnSpc>
              </a:pPr>
              <a:r>
                <a:rPr lang="en-US" sz="3125">
                  <a:solidFill>
                    <a:srgbClr val="705E51"/>
                  </a:solidFill>
                  <a:latin typeface="Cabin Medium"/>
                </a:rPr>
                <a:t>Viết KPI thứ ba ở đây.</a:t>
              </a:r>
            </a:p>
          </p:txBody>
        </p:sp>
      </p:grpSp>
      <p:grpSp>
        <p:nvGrpSpPr>
          <p:cNvPr name="Group 16" id="16"/>
          <p:cNvGrpSpPr/>
          <p:nvPr/>
        </p:nvGrpSpPr>
        <p:grpSpPr>
          <a:xfrm rot="0">
            <a:off x="15253096" y="1383186"/>
            <a:ext cx="2110979" cy="503878"/>
            <a:chOff x="0" y="0"/>
            <a:chExt cx="2814638" cy="671838"/>
          </a:xfrm>
        </p:grpSpPr>
        <p:sp>
          <p:nvSpPr>
            <p:cNvPr name="Freeform 17" id="17"/>
            <p:cNvSpPr/>
            <p:nvPr/>
          </p:nvSpPr>
          <p:spPr>
            <a:xfrm flipH="false" flipV="false" rot="0">
              <a:off x="0" y="0"/>
              <a:ext cx="693266" cy="671838"/>
            </a:xfrm>
            <a:custGeom>
              <a:avLst/>
              <a:gdLst/>
              <a:ahLst/>
              <a:cxnLst/>
              <a:rect r="r" b="b" t="t" l="l"/>
              <a:pathLst>
                <a:path h="671838" w="693266">
                  <a:moveTo>
                    <a:pt x="0" y="0"/>
                  </a:moveTo>
                  <a:lnTo>
                    <a:pt x="693266" y="0"/>
                  </a:lnTo>
                  <a:lnTo>
                    <a:pt x="693266" y="671838"/>
                  </a:lnTo>
                  <a:lnTo>
                    <a:pt x="0" y="6718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2121372" y="0"/>
              <a:ext cx="693266" cy="671838"/>
            </a:xfrm>
            <a:custGeom>
              <a:avLst/>
              <a:gdLst/>
              <a:ahLst/>
              <a:cxnLst/>
              <a:rect r="r" b="b" t="t" l="l"/>
              <a:pathLst>
                <a:path h="671838" w="693266">
                  <a:moveTo>
                    <a:pt x="0" y="0"/>
                  </a:moveTo>
                  <a:lnTo>
                    <a:pt x="693266" y="0"/>
                  </a:lnTo>
                  <a:lnTo>
                    <a:pt x="693266" y="671838"/>
                  </a:lnTo>
                  <a:lnTo>
                    <a:pt x="0" y="6718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059807" y="0"/>
              <a:ext cx="693266" cy="671838"/>
            </a:xfrm>
            <a:custGeom>
              <a:avLst/>
              <a:gdLst/>
              <a:ahLst/>
              <a:cxnLst/>
              <a:rect r="r" b="b" t="t" l="l"/>
              <a:pathLst>
                <a:path h="671838" w="693266">
                  <a:moveTo>
                    <a:pt x="0" y="0"/>
                  </a:moveTo>
                  <a:lnTo>
                    <a:pt x="693265" y="0"/>
                  </a:lnTo>
                  <a:lnTo>
                    <a:pt x="693265" y="671838"/>
                  </a:lnTo>
                  <a:lnTo>
                    <a:pt x="0" y="6718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5457679"/>
            <a:ext cx="209550" cy="6398994"/>
            <a:chOff x="0" y="0"/>
            <a:chExt cx="279400" cy="8531991"/>
          </a:xfrm>
        </p:grpSpPr>
        <p:sp>
          <p:nvSpPr>
            <p:cNvPr name="AutoShape 3" id="3"/>
            <p:cNvSpPr/>
            <p:nvPr/>
          </p:nvSpPr>
          <p:spPr>
            <a:xfrm rot="-5400000">
              <a:off x="-2880818" y="5492423"/>
              <a:ext cx="6041036" cy="0"/>
            </a:xfrm>
            <a:prstGeom prst="line">
              <a:avLst/>
            </a:prstGeom>
            <a:ln cap="flat" w="38100">
              <a:solidFill>
                <a:srgbClr val="30231A"/>
              </a:solidFill>
              <a:prstDash val="solid"/>
              <a:headEnd type="none" len="sm" w="sm"/>
              <a:tailEnd type="none" len="sm" w="sm"/>
            </a:ln>
          </p:spPr>
        </p:sp>
        <p:sp>
          <p:nvSpPr>
            <p:cNvPr name="AutoShape 4" id="4"/>
            <p:cNvSpPr/>
            <p:nvPr/>
          </p:nvSpPr>
          <p:spPr>
            <a:xfrm rot="-5400000">
              <a:off x="-1105778" y="1105778"/>
              <a:ext cx="2490955" cy="0"/>
            </a:xfrm>
            <a:prstGeom prst="line">
              <a:avLst/>
            </a:prstGeom>
            <a:ln cap="flat" w="279400">
              <a:solidFill>
                <a:srgbClr val="9A6547"/>
              </a:solidFill>
              <a:prstDash val="solid"/>
              <a:headEnd type="none" len="sm" w="sm"/>
              <a:tailEnd type="none" len="sm" w="sm"/>
            </a:ln>
          </p:spPr>
        </p:sp>
      </p:grpSp>
      <p:sp>
        <p:nvSpPr>
          <p:cNvPr name="TextBox 5" id="5"/>
          <p:cNvSpPr txBox="true"/>
          <p:nvPr/>
        </p:nvSpPr>
        <p:spPr>
          <a:xfrm rot="0">
            <a:off x="1028700" y="1220470"/>
            <a:ext cx="11295490" cy="1058546"/>
          </a:xfrm>
          <a:prstGeom prst="rect">
            <a:avLst/>
          </a:prstGeom>
        </p:spPr>
        <p:txBody>
          <a:bodyPr anchor="t" rtlCol="false" tIns="0" lIns="0" bIns="0" rIns="0">
            <a:spAutoFit/>
          </a:bodyPr>
          <a:lstStyle/>
          <a:p>
            <a:pPr algn="l" marL="0" indent="0" lvl="0">
              <a:lnSpc>
                <a:spcPts val="7925"/>
              </a:lnSpc>
              <a:spcBef>
                <a:spcPct val="0"/>
              </a:spcBef>
            </a:pPr>
            <a:r>
              <a:rPr lang="en-US" sz="7925">
                <a:solidFill>
                  <a:srgbClr val="9A6547"/>
                </a:solidFill>
                <a:latin typeface="Cabin Medium"/>
              </a:rPr>
              <a:t>Triển vọng Tài chính</a:t>
            </a:r>
          </a:p>
        </p:txBody>
      </p:sp>
      <p:sp>
        <p:nvSpPr>
          <p:cNvPr name="TextBox 6" id="6"/>
          <p:cNvSpPr txBox="true"/>
          <p:nvPr/>
        </p:nvSpPr>
        <p:spPr>
          <a:xfrm rot="0">
            <a:off x="14276876" y="9260139"/>
            <a:ext cx="3402983" cy="356235"/>
          </a:xfrm>
          <a:prstGeom prst="rect">
            <a:avLst/>
          </a:prstGeom>
        </p:spPr>
        <p:txBody>
          <a:bodyPr anchor="t" rtlCol="false" tIns="0" lIns="0" bIns="0" rIns="0">
            <a:spAutoFit/>
          </a:bodyPr>
          <a:lstStyle/>
          <a:p>
            <a:pPr algn="r">
              <a:lnSpc>
                <a:spcPts val="2940"/>
              </a:lnSpc>
              <a:spcBef>
                <a:spcPct val="0"/>
              </a:spcBef>
            </a:pPr>
            <a:r>
              <a:rPr lang="en-US" sz="2100" u="sng">
                <a:solidFill>
                  <a:srgbClr val="705E51"/>
                </a:solidFill>
                <a:latin typeface="Cabin"/>
                <a:hlinkClick r:id="rId2" action="ppaction://hlinksldjump"/>
              </a:rPr>
              <a:t>Quay lại Trang Chương trình</a:t>
            </a:r>
          </a:p>
        </p:txBody>
      </p:sp>
      <p:graphicFrame>
        <p:nvGraphicFramePr>
          <p:cNvPr name="Table 7" id="7"/>
          <p:cNvGraphicFramePr>
            <a:graphicFrameLocks noGrp="true"/>
          </p:cNvGraphicFramePr>
          <p:nvPr/>
        </p:nvGraphicFramePr>
        <p:xfrm>
          <a:off x="2063751" y="2902959"/>
          <a:ext cx="15616108" cy="5533040"/>
        </p:xfrm>
        <a:graphic>
          <a:graphicData uri="http://schemas.openxmlformats.org/drawingml/2006/table">
            <a:tbl>
              <a:tblPr/>
              <a:tblGrid>
                <a:gridCol w="3123222"/>
                <a:gridCol w="3123222"/>
                <a:gridCol w="3123222"/>
                <a:gridCol w="3123222"/>
                <a:gridCol w="3123222"/>
              </a:tblGrid>
              <a:tr h="1106608">
                <a:tc>
                  <a:txBody>
                    <a:bodyPr anchor="t" rtlCol="false"/>
                    <a:lstStyle/>
                    <a:p>
                      <a:pPr algn="ctr">
                        <a:lnSpc>
                          <a:spcPts val="3499"/>
                        </a:lnSpc>
                        <a:defRPr/>
                      </a:pP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Medium"/>
                        </a:rPr>
                        <a:t>Quý hiện tại</a:t>
                      </a: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Medium"/>
                        </a:rPr>
                        <a:t>Quý trước</a:t>
                      </a: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Medium"/>
                        </a:rPr>
                        <a:t>Cả năm hiện tại</a:t>
                      </a: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Medium"/>
                        </a:rPr>
                        <a:t>Cả năm trước</a:t>
                      </a: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r>
              <a:tr h="1106608">
                <a:tc>
                  <a:txBody>
                    <a:bodyPr anchor="t" rtlCol="false"/>
                    <a:lstStyle/>
                    <a:p>
                      <a:pPr algn="ctr">
                        <a:lnSpc>
                          <a:spcPts val="3499"/>
                        </a:lnSpc>
                        <a:defRPr/>
                      </a:pPr>
                      <a:r>
                        <a:rPr lang="en-US" sz="2499">
                          <a:solidFill>
                            <a:srgbClr val="705E51"/>
                          </a:solidFill>
                          <a:latin typeface="Cabin Medium"/>
                        </a:rPr>
                        <a:t>Doanh thu</a:t>
                      </a: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a:rPr>
                        <a:t>000 VNĐ</a:t>
                      </a: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a:rPr>
                        <a:t>000 VNĐ</a:t>
                      </a: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a:rPr>
                        <a:t>000 VNĐ</a:t>
                      </a: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a:rPr>
                        <a:t>000 VNĐ</a:t>
                      </a: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r>
              <a:tr h="1106608">
                <a:tc>
                  <a:txBody>
                    <a:bodyPr anchor="t" rtlCol="false"/>
                    <a:lstStyle/>
                    <a:p>
                      <a:pPr algn="ctr">
                        <a:lnSpc>
                          <a:spcPts val="3499"/>
                        </a:lnSpc>
                        <a:defRPr/>
                      </a:pPr>
                      <a:r>
                        <a:rPr lang="en-US" sz="2499">
                          <a:solidFill>
                            <a:srgbClr val="705E51"/>
                          </a:solidFill>
                          <a:latin typeface="Cabin Medium"/>
                        </a:rPr>
                        <a:t>Tổng chi phíu</a:t>
                      </a: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499"/>
                        </a:lnSpc>
                        <a:defRPr/>
                      </a:pP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499"/>
                        </a:lnSpc>
                        <a:defRPr/>
                      </a:pP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499"/>
                        </a:lnSpc>
                        <a:defRPr/>
                      </a:pP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499"/>
                        </a:lnSpc>
                        <a:defRPr/>
                      </a:pP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r>
              <a:tr h="1106608">
                <a:tc>
                  <a:txBody>
                    <a:bodyPr anchor="t" rtlCol="false"/>
                    <a:lstStyle/>
                    <a:p>
                      <a:pPr algn="ctr">
                        <a:lnSpc>
                          <a:spcPts val="3499"/>
                        </a:lnSpc>
                        <a:defRPr/>
                      </a:pPr>
                      <a:r>
                        <a:rPr lang="en-US" sz="2499">
                          <a:solidFill>
                            <a:srgbClr val="705E51"/>
                          </a:solidFill>
                          <a:latin typeface="Cabin Medium"/>
                        </a:rPr>
                        <a:t>Nợ quá hạn</a:t>
                      </a: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499"/>
                        </a:lnSpc>
                        <a:defRPr/>
                      </a:pP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499"/>
                        </a:lnSpc>
                        <a:defRPr/>
                      </a:pP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499"/>
                        </a:lnSpc>
                        <a:defRPr/>
                      </a:pP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499"/>
                        </a:lnSpc>
                        <a:defRPr/>
                      </a:pP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r>
              <a:tr h="1106608">
                <a:tc>
                  <a:txBody>
                    <a:bodyPr anchor="t" rtlCol="false"/>
                    <a:lstStyle/>
                    <a:p>
                      <a:pPr algn="ctr">
                        <a:lnSpc>
                          <a:spcPts val="3499"/>
                        </a:lnSpc>
                        <a:defRPr/>
                      </a:pPr>
                      <a:r>
                        <a:rPr lang="en-US" sz="2499">
                          <a:solidFill>
                            <a:srgbClr val="705E51"/>
                          </a:solidFill>
                          <a:latin typeface="Cabin Medium"/>
                        </a:rPr>
                        <a:t>Thu nhập ròng</a:t>
                      </a: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499"/>
                        </a:lnSpc>
                        <a:defRPr/>
                      </a:pP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499"/>
                        </a:lnSpc>
                        <a:defRPr/>
                      </a:pP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499"/>
                        </a:lnSpc>
                        <a:defRPr/>
                      </a:pP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499"/>
                        </a:lnSpc>
                        <a:defRPr/>
                      </a:pP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r>
            </a:tbl>
          </a:graphicData>
        </a:graphic>
      </p:graphicFrame>
      <p:grpSp>
        <p:nvGrpSpPr>
          <p:cNvPr name="Group 8" id="8"/>
          <p:cNvGrpSpPr/>
          <p:nvPr/>
        </p:nvGrpSpPr>
        <p:grpSpPr>
          <a:xfrm rot="0">
            <a:off x="15253096" y="1383186"/>
            <a:ext cx="2110979" cy="503878"/>
            <a:chOff x="0" y="0"/>
            <a:chExt cx="2814638" cy="671838"/>
          </a:xfrm>
        </p:grpSpPr>
        <p:sp>
          <p:nvSpPr>
            <p:cNvPr name="Freeform 9" id="9"/>
            <p:cNvSpPr/>
            <p:nvPr/>
          </p:nvSpPr>
          <p:spPr>
            <a:xfrm flipH="false" flipV="false" rot="0">
              <a:off x="0" y="0"/>
              <a:ext cx="693266" cy="671838"/>
            </a:xfrm>
            <a:custGeom>
              <a:avLst/>
              <a:gdLst/>
              <a:ahLst/>
              <a:cxnLst/>
              <a:rect r="r" b="b" t="t" l="l"/>
              <a:pathLst>
                <a:path h="671838" w="693266">
                  <a:moveTo>
                    <a:pt x="0" y="0"/>
                  </a:moveTo>
                  <a:lnTo>
                    <a:pt x="693266" y="0"/>
                  </a:lnTo>
                  <a:lnTo>
                    <a:pt x="693266" y="671838"/>
                  </a:lnTo>
                  <a:lnTo>
                    <a:pt x="0" y="6718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2121372" y="0"/>
              <a:ext cx="693266" cy="671838"/>
            </a:xfrm>
            <a:custGeom>
              <a:avLst/>
              <a:gdLst/>
              <a:ahLst/>
              <a:cxnLst/>
              <a:rect r="r" b="b" t="t" l="l"/>
              <a:pathLst>
                <a:path h="671838" w="693266">
                  <a:moveTo>
                    <a:pt x="0" y="0"/>
                  </a:moveTo>
                  <a:lnTo>
                    <a:pt x="693266" y="0"/>
                  </a:lnTo>
                  <a:lnTo>
                    <a:pt x="693266" y="671838"/>
                  </a:lnTo>
                  <a:lnTo>
                    <a:pt x="0" y="6718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059807" y="0"/>
              <a:ext cx="693266" cy="671838"/>
            </a:xfrm>
            <a:custGeom>
              <a:avLst/>
              <a:gdLst/>
              <a:ahLst/>
              <a:cxnLst/>
              <a:rect r="r" b="b" t="t" l="l"/>
              <a:pathLst>
                <a:path h="671838" w="693266">
                  <a:moveTo>
                    <a:pt x="0" y="0"/>
                  </a:moveTo>
                  <a:lnTo>
                    <a:pt x="693265" y="0"/>
                  </a:lnTo>
                  <a:lnTo>
                    <a:pt x="693265" y="671838"/>
                  </a:lnTo>
                  <a:lnTo>
                    <a:pt x="0" y="6718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DCCCC0"/>
        </a:solidFill>
      </p:bgPr>
    </p:bg>
    <p:spTree>
      <p:nvGrpSpPr>
        <p:cNvPr id="1" name=""/>
        <p:cNvGrpSpPr/>
        <p:nvPr/>
      </p:nvGrpSpPr>
      <p:grpSpPr>
        <a:xfrm>
          <a:off x="0" y="0"/>
          <a:ext cx="0" cy="0"/>
          <a:chOff x="0" y="0"/>
          <a:chExt cx="0" cy="0"/>
        </a:xfrm>
      </p:grpSpPr>
      <p:sp>
        <p:nvSpPr>
          <p:cNvPr name="AutoShape 2" id="2"/>
          <p:cNvSpPr/>
          <p:nvPr/>
        </p:nvSpPr>
        <p:spPr>
          <a:xfrm rot="0">
            <a:off x="3623351" y="2410323"/>
            <a:ext cx="13635949" cy="5797789"/>
          </a:xfrm>
          <a:prstGeom prst="rect">
            <a:avLst/>
          </a:prstGeom>
          <a:solidFill>
            <a:srgbClr val="FFFFFF"/>
          </a:solidFill>
        </p:spPr>
      </p:sp>
      <p:grpSp>
        <p:nvGrpSpPr>
          <p:cNvPr name="Group 3" id="3"/>
          <p:cNvGrpSpPr/>
          <p:nvPr/>
        </p:nvGrpSpPr>
        <p:grpSpPr>
          <a:xfrm rot="0">
            <a:off x="4057793" y="6937008"/>
            <a:ext cx="840801" cy="840798"/>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0" t="-25000" r="0" b="-25000"/>
              </a:stretch>
            </a:blipFill>
          </p:spPr>
        </p:sp>
      </p:grpSp>
      <p:grpSp>
        <p:nvGrpSpPr>
          <p:cNvPr name="Group 5" id="5"/>
          <p:cNvGrpSpPr/>
          <p:nvPr/>
        </p:nvGrpSpPr>
        <p:grpSpPr>
          <a:xfrm rot="0">
            <a:off x="5076434" y="6937008"/>
            <a:ext cx="840801" cy="840798"/>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24999" t="0" r="-24999" b="0"/>
              </a:stretch>
            </a:blipFill>
          </p:spPr>
        </p:sp>
      </p:grpSp>
      <p:grpSp>
        <p:nvGrpSpPr>
          <p:cNvPr name="Group 7" id="7"/>
          <p:cNvGrpSpPr/>
          <p:nvPr/>
        </p:nvGrpSpPr>
        <p:grpSpPr>
          <a:xfrm rot="0">
            <a:off x="6095076" y="6937008"/>
            <a:ext cx="840801" cy="840798"/>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4999" t="0" r="-24999" b="0"/>
              </a:stretch>
            </a:blipFill>
          </p:spPr>
        </p:sp>
      </p:grpSp>
      <p:grpSp>
        <p:nvGrpSpPr>
          <p:cNvPr name="Group 9" id="9"/>
          <p:cNvGrpSpPr/>
          <p:nvPr/>
        </p:nvGrpSpPr>
        <p:grpSpPr>
          <a:xfrm rot="0">
            <a:off x="9679403" y="3737151"/>
            <a:ext cx="2506383" cy="1315879"/>
            <a:chOff x="0" y="0"/>
            <a:chExt cx="1035847" cy="543831"/>
          </a:xfrm>
        </p:grpSpPr>
        <p:sp>
          <p:nvSpPr>
            <p:cNvPr name="Freeform 10" id="10"/>
            <p:cNvSpPr/>
            <p:nvPr/>
          </p:nvSpPr>
          <p:spPr>
            <a:xfrm flipH="false" flipV="false" rot="0">
              <a:off x="0" y="0"/>
              <a:ext cx="1035847" cy="543831"/>
            </a:xfrm>
            <a:custGeom>
              <a:avLst/>
              <a:gdLst/>
              <a:ahLst/>
              <a:cxnLst/>
              <a:rect r="r" b="b" t="t" l="l"/>
              <a:pathLst>
                <a:path h="543831" w="1035847">
                  <a:moveTo>
                    <a:pt x="0" y="0"/>
                  </a:moveTo>
                  <a:lnTo>
                    <a:pt x="1035847" y="0"/>
                  </a:lnTo>
                  <a:lnTo>
                    <a:pt x="1035847" y="543831"/>
                  </a:lnTo>
                  <a:lnTo>
                    <a:pt x="0" y="543831"/>
                  </a:lnTo>
                  <a:close/>
                </a:path>
              </a:pathLst>
            </a:custGeom>
            <a:solidFill>
              <a:srgbClr val="DCCCC0"/>
            </a:solidFill>
          </p:spPr>
        </p:sp>
        <p:sp>
          <p:nvSpPr>
            <p:cNvPr name="TextBox 11" id="11"/>
            <p:cNvSpPr txBox="true"/>
            <p:nvPr/>
          </p:nvSpPr>
          <p:spPr>
            <a:xfrm>
              <a:off x="0" y="-28575"/>
              <a:ext cx="1035847" cy="572406"/>
            </a:xfrm>
            <a:prstGeom prst="rect">
              <a:avLst/>
            </a:prstGeom>
          </p:spPr>
          <p:txBody>
            <a:bodyPr anchor="ctr" rtlCol="false" tIns="254000" lIns="254000" bIns="254000" rIns="254000"/>
            <a:lstStyle/>
            <a:p>
              <a:pPr algn="ctr">
                <a:lnSpc>
                  <a:spcPts val="2380"/>
                </a:lnSpc>
              </a:pPr>
              <a:r>
                <a:rPr lang="en-US" sz="1700">
                  <a:solidFill>
                    <a:srgbClr val="705E51"/>
                  </a:solidFill>
                  <a:latin typeface="Cabin"/>
                </a:rPr>
                <a:t>Viết ghi chú ở đây</a:t>
              </a:r>
            </a:p>
          </p:txBody>
        </p:sp>
      </p:grpSp>
      <p:grpSp>
        <p:nvGrpSpPr>
          <p:cNvPr name="Group 12" id="12"/>
          <p:cNvGrpSpPr/>
          <p:nvPr/>
        </p:nvGrpSpPr>
        <p:grpSpPr>
          <a:xfrm rot="0">
            <a:off x="11864155" y="4395091"/>
            <a:ext cx="1055971" cy="1055967"/>
            <a:chOff x="0" y="0"/>
            <a:chExt cx="6350000" cy="6349975"/>
          </a:xfrm>
        </p:grpSpPr>
        <p:sp>
          <p:nvSpPr>
            <p:cNvPr name="Freeform 13" id="1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24999" t="0" r="-24999" b="0"/>
              </a:stretch>
            </a:blipFill>
          </p:spPr>
        </p:sp>
      </p:grpSp>
      <p:grpSp>
        <p:nvGrpSpPr>
          <p:cNvPr name="Group 14" id="14"/>
          <p:cNvGrpSpPr/>
          <p:nvPr/>
        </p:nvGrpSpPr>
        <p:grpSpPr>
          <a:xfrm rot="0">
            <a:off x="13682345" y="4767836"/>
            <a:ext cx="1966688" cy="196668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CCC0"/>
            </a:solidFill>
          </p:spPr>
        </p:sp>
        <p:sp>
          <p:nvSpPr>
            <p:cNvPr name="TextBox 16" id="16"/>
            <p:cNvSpPr txBox="true"/>
            <p:nvPr/>
          </p:nvSpPr>
          <p:spPr>
            <a:xfrm>
              <a:off x="76200" y="47625"/>
              <a:ext cx="660400" cy="688975"/>
            </a:xfrm>
            <a:prstGeom prst="rect">
              <a:avLst/>
            </a:prstGeom>
          </p:spPr>
          <p:txBody>
            <a:bodyPr anchor="ctr" rtlCol="false" tIns="254000" lIns="254000" bIns="254000" rIns="254000"/>
            <a:lstStyle/>
            <a:p>
              <a:pPr algn="ctr">
                <a:lnSpc>
                  <a:spcPts val="2380"/>
                </a:lnSpc>
              </a:pPr>
              <a:r>
                <a:rPr lang="en-US" sz="1700">
                  <a:solidFill>
                    <a:srgbClr val="705E51"/>
                  </a:solidFill>
                  <a:latin typeface="Cabin"/>
                </a:rPr>
                <a:t>Viết ghi chú ở đây</a:t>
              </a:r>
            </a:p>
          </p:txBody>
        </p:sp>
      </p:grpSp>
      <p:grpSp>
        <p:nvGrpSpPr>
          <p:cNvPr name="Group 17" id="17"/>
          <p:cNvGrpSpPr/>
          <p:nvPr/>
        </p:nvGrpSpPr>
        <p:grpSpPr>
          <a:xfrm rot="0">
            <a:off x="15133392" y="6040486"/>
            <a:ext cx="840801" cy="840798"/>
            <a:chOff x="0" y="0"/>
            <a:chExt cx="6350000" cy="6349975"/>
          </a:xfrm>
        </p:grpSpPr>
        <p:sp>
          <p:nvSpPr>
            <p:cNvPr name="Freeform 18" id="1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25000" r="0" b="-25000"/>
              </a:stretch>
            </a:blipFill>
          </p:spPr>
        </p:sp>
      </p:grpSp>
      <p:grpSp>
        <p:nvGrpSpPr>
          <p:cNvPr name="Group 19" id="19"/>
          <p:cNvGrpSpPr/>
          <p:nvPr/>
        </p:nvGrpSpPr>
        <p:grpSpPr>
          <a:xfrm rot="0">
            <a:off x="1028700" y="2410323"/>
            <a:ext cx="2233615" cy="223361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21" id="21"/>
            <p:cNvSpPr txBox="true"/>
            <p:nvPr/>
          </p:nvSpPr>
          <p:spPr>
            <a:xfrm>
              <a:off x="0" y="-28575"/>
              <a:ext cx="812800" cy="841375"/>
            </a:xfrm>
            <a:prstGeom prst="rect">
              <a:avLst/>
            </a:prstGeom>
          </p:spPr>
          <p:txBody>
            <a:bodyPr anchor="ctr" rtlCol="false" tIns="254000" lIns="254000" bIns="254000" rIns="254000"/>
            <a:lstStyle/>
            <a:p>
              <a:pPr algn="ctr">
                <a:lnSpc>
                  <a:spcPts val="2379"/>
                </a:lnSpc>
              </a:pPr>
              <a:r>
                <a:rPr lang="en-US" sz="1699">
                  <a:solidFill>
                    <a:srgbClr val="705E51"/>
                  </a:solidFill>
                  <a:latin typeface="Cabin"/>
                </a:rPr>
                <a:t>Sao chép một</a:t>
              </a:r>
            </a:p>
            <a:p>
              <a:pPr algn="ctr">
                <a:lnSpc>
                  <a:spcPts val="2379"/>
                </a:lnSpc>
              </a:pPr>
              <a:r>
                <a:rPr lang="en-US" sz="1699">
                  <a:solidFill>
                    <a:srgbClr val="705E51"/>
                  </a:solidFill>
                  <a:latin typeface="Cabin"/>
                </a:rPr>
                <a:t>ghi chú, kéo vào bảng và viết các</a:t>
              </a:r>
            </a:p>
            <a:p>
              <a:pPr algn="ctr">
                <a:lnSpc>
                  <a:spcPts val="2379"/>
                </a:lnSpc>
              </a:pPr>
              <a:r>
                <a:rPr lang="en-US" sz="1699">
                  <a:solidFill>
                    <a:srgbClr val="705E51"/>
                  </a:solidFill>
                  <a:latin typeface="Cabin"/>
                </a:rPr>
                <a:t>ý tưởng của bạn.</a:t>
              </a:r>
            </a:p>
          </p:txBody>
        </p:sp>
      </p:grpSp>
      <p:grpSp>
        <p:nvGrpSpPr>
          <p:cNvPr name="Group 22" id="22"/>
          <p:cNvGrpSpPr/>
          <p:nvPr/>
        </p:nvGrpSpPr>
        <p:grpSpPr>
          <a:xfrm rot="0">
            <a:off x="1028700" y="5053031"/>
            <a:ext cx="2233615" cy="223361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4" id="24"/>
            <p:cNvSpPr txBox="true"/>
            <p:nvPr/>
          </p:nvSpPr>
          <p:spPr>
            <a:xfrm>
              <a:off x="76200" y="47625"/>
              <a:ext cx="660400" cy="688975"/>
            </a:xfrm>
            <a:prstGeom prst="rect">
              <a:avLst/>
            </a:prstGeom>
          </p:spPr>
          <p:txBody>
            <a:bodyPr anchor="ctr" rtlCol="false" tIns="190500" lIns="190500" bIns="190500" rIns="190500"/>
            <a:lstStyle/>
            <a:p>
              <a:pPr algn="ctr">
                <a:lnSpc>
                  <a:spcPts val="2379"/>
                </a:lnSpc>
              </a:pPr>
              <a:r>
                <a:rPr lang="en-US" sz="1699">
                  <a:solidFill>
                    <a:srgbClr val="705E51"/>
                  </a:solidFill>
                  <a:latin typeface="Cabin"/>
                </a:rPr>
                <a:t>Sao chép một ghi chú, kéo vào bảng và viết các ý tưởng của bạn.</a:t>
              </a:r>
            </a:p>
          </p:txBody>
        </p:sp>
      </p:grpSp>
      <p:grpSp>
        <p:nvGrpSpPr>
          <p:cNvPr name="Group 25" id="25"/>
          <p:cNvGrpSpPr/>
          <p:nvPr/>
        </p:nvGrpSpPr>
        <p:grpSpPr>
          <a:xfrm rot="0">
            <a:off x="1029740" y="8823417"/>
            <a:ext cx="11890386" cy="1115197"/>
            <a:chOff x="0" y="0"/>
            <a:chExt cx="8970278" cy="841321"/>
          </a:xfrm>
        </p:grpSpPr>
        <p:sp>
          <p:nvSpPr>
            <p:cNvPr name="Freeform 26" id="26"/>
            <p:cNvSpPr/>
            <p:nvPr/>
          </p:nvSpPr>
          <p:spPr>
            <a:xfrm flipH="false" flipV="false" rot="0">
              <a:off x="0" y="0"/>
              <a:ext cx="8970278" cy="841321"/>
            </a:xfrm>
            <a:custGeom>
              <a:avLst/>
              <a:gdLst/>
              <a:ahLst/>
              <a:cxnLst/>
              <a:rect r="r" b="b" t="t" l="l"/>
              <a:pathLst>
                <a:path h="841321" w="8970278">
                  <a:moveTo>
                    <a:pt x="19533" y="0"/>
                  </a:moveTo>
                  <a:lnTo>
                    <a:pt x="8950745" y="0"/>
                  </a:lnTo>
                  <a:cubicBezTo>
                    <a:pt x="8961533" y="0"/>
                    <a:pt x="8970278" y="8745"/>
                    <a:pt x="8970278" y="19533"/>
                  </a:cubicBezTo>
                  <a:lnTo>
                    <a:pt x="8970278" y="821788"/>
                  </a:lnTo>
                  <a:cubicBezTo>
                    <a:pt x="8970278" y="832575"/>
                    <a:pt x="8961533" y="841321"/>
                    <a:pt x="8950745" y="841321"/>
                  </a:cubicBezTo>
                  <a:lnTo>
                    <a:pt x="19533" y="841321"/>
                  </a:lnTo>
                  <a:cubicBezTo>
                    <a:pt x="8745" y="841321"/>
                    <a:pt x="0" y="832575"/>
                    <a:pt x="0" y="821788"/>
                  </a:cubicBezTo>
                  <a:lnTo>
                    <a:pt x="0" y="19533"/>
                  </a:lnTo>
                  <a:cubicBezTo>
                    <a:pt x="0" y="8745"/>
                    <a:pt x="8745" y="0"/>
                    <a:pt x="19533" y="0"/>
                  </a:cubicBezTo>
                  <a:close/>
                </a:path>
              </a:pathLst>
            </a:custGeom>
            <a:solidFill>
              <a:srgbClr val="DCCCC0"/>
            </a:solidFill>
            <a:ln w="19050" cap="rnd">
              <a:solidFill>
                <a:srgbClr val="30231A"/>
              </a:solidFill>
              <a:prstDash val="solid"/>
              <a:round/>
            </a:ln>
          </p:spPr>
        </p:sp>
        <p:sp>
          <p:nvSpPr>
            <p:cNvPr name="TextBox 27" id="27"/>
            <p:cNvSpPr txBox="true"/>
            <p:nvPr/>
          </p:nvSpPr>
          <p:spPr>
            <a:xfrm>
              <a:off x="0" y="-28575"/>
              <a:ext cx="8970278" cy="869896"/>
            </a:xfrm>
            <a:prstGeom prst="rect">
              <a:avLst/>
            </a:prstGeom>
          </p:spPr>
          <p:txBody>
            <a:bodyPr anchor="ctr" rtlCol="false" tIns="254000" lIns="254000" bIns="254000" rIns="254000"/>
            <a:lstStyle/>
            <a:p>
              <a:pPr>
                <a:lnSpc>
                  <a:spcPts val="2380"/>
                </a:lnSpc>
              </a:pPr>
              <a:r>
                <a:rPr lang="en-US" sz="1700">
                  <a:solidFill>
                    <a:srgbClr val="705E51"/>
                  </a:solidFill>
                  <a:latin typeface="Cabin Medium"/>
                </a:rPr>
                <a:t>Mẹo: </a:t>
              </a:r>
              <a:r>
                <a:rPr lang="en-US" sz="1700">
                  <a:solidFill>
                    <a:srgbClr val="705E51"/>
                  </a:solidFill>
                  <a:latin typeface="Cabin"/>
                </a:rPr>
                <a:t>Cộng tác giúp cho quá trình làm việc nhóm trở nên dễ dàng hơn! Hãy nhấp "Chia sẻ" và mời các thành viên trong nhóm của bạn cùng điền vào đây. Sử dụng trang này để thêm các thông báo, động não hoặc các ý tưởng nhóm thú vị khác!</a:t>
              </a:r>
            </a:p>
          </p:txBody>
        </p:sp>
      </p:grpSp>
      <p:sp>
        <p:nvSpPr>
          <p:cNvPr name="TextBox 28" id="28"/>
          <p:cNvSpPr txBox="true"/>
          <p:nvPr/>
        </p:nvSpPr>
        <p:spPr>
          <a:xfrm rot="0">
            <a:off x="1029740" y="619623"/>
            <a:ext cx="12186078" cy="1381125"/>
          </a:xfrm>
          <a:prstGeom prst="rect">
            <a:avLst/>
          </a:prstGeom>
        </p:spPr>
        <p:txBody>
          <a:bodyPr anchor="t" rtlCol="false" tIns="0" lIns="0" bIns="0" rIns="0">
            <a:spAutoFit/>
          </a:bodyPr>
          <a:lstStyle/>
          <a:p>
            <a:pPr marL="0" indent="0" lvl="0">
              <a:lnSpc>
                <a:spcPts val="10800"/>
              </a:lnSpc>
              <a:spcBef>
                <a:spcPct val="0"/>
              </a:spcBef>
            </a:pPr>
            <a:r>
              <a:rPr lang="en-US" sz="9000">
                <a:solidFill>
                  <a:srgbClr val="705E51"/>
                </a:solidFill>
                <a:latin typeface="Cabin Medium"/>
              </a:rPr>
              <a:t>Trang Bảng trắng</a:t>
            </a:r>
          </a:p>
        </p:txBody>
      </p:sp>
      <p:sp>
        <p:nvSpPr>
          <p:cNvPr name="TextBox 29" id="29"/>
          <p:cNvSpPr txBox="true"/>
          <p:nvPr/>
        </p:nvSpPr>
        <p:spPr>
          <a:xfrm rot="0">
            <a:off x="13856317" y="9260139"/>
            <a:ext cx="3402983" cy="356235"/>
          </a:xfrm>
          <a:prstGeom prst="rect">
            <a:avLst/>
          </a:prstGeom>
        </p:spPr>
        <p:txBody>
          <a:bodyPr anchor="t" rtlCol="false" tIns="0" lIns="0" bIns="0" rIns="0">
            <a:spAutoFit/>
          </a:bodyPr>
          <a:lstStyle/>
          <a:p>
            <a:pPr algn="r">
              <a:lnSpc>
                <a:spcPts val="2940"/>
              </a:lnSpc>
              <a:spcBef>
                <a:spcPct val="0"/>
              </a:spcBef>
            </a:pPr>
            <a:r>
              <a:rPr lang="en-US" sz="2100" u="sng">
                <a:solidFill>
                  <a:srgbClr val="705E51"/>
                </a:solidFill>
                <a:latin typeface="Cabin"/>
                <a:hlinkClick r:id="rId6" action="ppaction://hlinksldjump"/>
              </a:rPr>
              <a:t>Quay lại Trang Chương trình</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DCCCC0"/>
        </a:solidFill>
      </p:bgPr>
    </p:bg>
    <p:spTree>
      <p:nvGrpSpPr>
        <p:cNvPr id="1" name=""/>
        <p:cNvGrpSpPr/>
        <p:nvPr/>
      </p:nvGrpSpPr>
      <p:grpSpPr>
        <a:xfrm>
          <a:off x="0" y="0"/>
          <a:ext cx="0" cy="0"/>
          <a:chOff x="0" y="0"/>
          <a:chExt cx="0" cy="0"/>
        </a:xfrm>
      </p:grpSpPr>
      <p:grpSp>
        <p:nvGrpSpPr>
          <p:cNvPr name="Group 2" id="2"/>
          <p:cNvGrpSpPr/>
          <p:nvPr/>
        </p:nvGrpSpPr>
        <p:grpSpPr>
          <a:xfrm rot="0">
            <a:off x="7282442" y="4555710"/>
            <a:ext cx="3523234" cy="1500320"/>
            <a:chOff x="0" y="0"/>
            <a:chExt cx="812800" cy="346119"/>
          </a:xfrm>
        </p:grpSpPr>
        <p:sp>
          <p:nvSpPr>
            <p:cNvPr name="Freeform 3" id="3"/>
            <p:cNvSpPr/>
            <p:nvPr/>
          </p:nvSpPr>
          <p:spPr>
            <a:xfrm flipH="false" flipV="false" rot="0">
              <a:off x="0" y="0"/>
              <a:ext cx="812800" cy="346119"/>
            </a:xfrm>
            <a:custGeom>
              <a:avLst/>
              <a:gdLst/>
              <a:ahLst/>
              <a:cxnLst/>
              <a:rect r="r" b="b" t="t" l="l"/>
              <a:pathLst>
                <a:path h="346119" w="812800">
                  <a:moveTo>
                    <a:pt x="87896" y="0"/>
                  </a:moveTo>
                  <a:lnTo>
                    <a:pt x="724904" y="0"/>
                  </a:lnTo>
                  <a:cubicBezTo>
                    <a:pt x="748216" y="0"/>
                    <a:pt x="770572" y="9260"/>
                    <a:pt x="787056" y="25744"/>
                  </a:cubicBezTo>
                  <a:cubicBezTo>
                    <a:pt x="803540" y="42228"/>
                    <a:pt x="812800" y="64584"/>
                    <a:pt x="812800" y="87896"/>
                  </a:cubicBezTo>
                  <a:lnTo>
                    <a:pt x="812800" y="258224"/>
                  </a:lnTo>
                  <a:cubicBezTo>
                    <a:pt x="812800" y="306767"/>
                    <a:pt x="773448" y="346119"/>
                    <a:pt x="724904" y="346119"/>
                  </a:cubicBezTo>
                  <a:lnTo>
                    <a:pt x="87896" y="346119"/>
                  </a:lnTo>
                  <a:cubicBezTo>
                    <a:pt x="64584" y="346119"/>
                    <a:pt x="42228" y="336859"/>
                    <a:pt x="25744" y="320375"/>
                  </a:cubicBezTo>
                  <a:cubicBezTo>
                    <a:pt x="9260" y="303892"/>
                    <a:pt x="0" y="281535"/>
                    <a:pt x="0" y="258224"/>
                  </a:cubicBezTo>
                  <a:lnTo>
                    <a:pt x="0" y="87896"/>
                  </a:lnTo>
                  <a:cubicBezTo>
                    <a:pt x="0" y="64584"/>
                    <a:pt x="9260" y="42228"/>
                    <a:pt x="25744" y="25744"/>
                  </a:cubicBezTo>
                  <a:cubicBezTo>
                    <a:pt x="42228" y="9260"/>
                    <a:pt x="64584" y="0"/>
                    <a:pt x="87896" y="0"/>
                  </a:cubicBezTo>
                  <a:close/>
                </a:path>
              </a:pathLst>
            </a:custGeom>
            <a:solidFill>
              <a:srgbClr val="30231A"/>
            </a:solidFill>
          </p:spPr>
        </p:sp>
        <p:sp>
          <p:nvSpPr>
            <p:cNvPr name="TextBox 4" id="4"/>
            <p:cNvSpPr txBox="true"/>
            <p:nvPr/>
          </p:nvSpPr>
          <p:spPr>
            <a:xfrm>
              <a:off x="0" y="-38100"/>
              <a:ext cx="812800" cy="384219"/>
            </a:xfrm>
            <a:prstGeom prst="rect">
              <a:avLst/>
            </a:prstGeom>
          </p:spPr>
          <p:txBody>
            <a:bodyPr anchor="ctr" rtlCol="false" tIns="254000" lIns="254000" bIns="254000" rIns="254000"/>
            <a:lstStyle/>
            <a:p>
              <a:pPr algn="ctr">
                <a:lnSpc>
                  <a:spcPts val="3499"/>
                </a:lnSpc>
              </a:pPr>
              <a:r>
                <a:rPr lang="en-US" sz="2499">
                  <a:solidFill>
                    <a:srgbClr val="FFFFFF"/>
                  </a:solidFill>
                  <a:latin typeface="Cabin"/>
                </a:rPr>
                <a:t>Thêm chủ đề chính</a:t>
              </a:r>
            </a:p>
          </p:txBody>
        </p:sp>
      </p:grpSp>
      <p:grpSp>
        <p:nvGrpSpPr>
          <p:cNvPr name="Group 5" id="5"/>
          <p:cNvGrpSpPr/>
          <p:nvPr/>
        </p:nvGrpSpPr>
        <p:grpSpPr>
          <a:xfrm rot="0">
            <a:off x="4631515" y="4760709"/>
            <a:ext cx="1742542" cy="1090322"/>
            <a:chOff x="0" y="0"/>
            <a:chExt cx="851072" cy="532522"/>
          </a:xfrm>
        </p:grpSpPr>
        <p:sp>
          <p:nvSpPr>
            <p:cNvPr name="Freeform 6" id="6"/>
            <p:cNvSpPr/>
            <p:nvPr/>
          </p:nvSpPr>
          <p:spPr>
            <a:xfrm flipH="false" flipV="false" rot="0">
              <a:off x="0" y="0"/>
              <a:ext cx="851072" cy="532522"/>
            </a:xfrm>
            <a:custGeom>
              <a:avLst/>
              <a:gdLst/>
              <a:ahLst/>
              <a:cxnLst/>
              <a:rect r="r" b="b" t="t" l="l"/>
              <a:pathLst>
                <a:path h="532522" w="851072">
                  <a:moveTo>
                    <a:pt x="106629" y="0"/>
                  </a:moveTo>
                  <a:lnTo>
                    <a:pt x="744442" y="0"/>
                  </a:lnTo>
                  <a:cubicBezTo>
                    <a:pt x="772722" y="0"/>
                    <a:pt x="799844" y="11234"/>
                    <a:pt x="819841" y="31231"/>
                  </a:cubicBezTo>
                  <a:cubicBezTo>
                    <a:pt x="839837" y="51228"/>
                    <a:pt x="851072" y="78349"/>
                    <a:pt x="851072" y="106629"/>
                  </a:cubicBezTo>
                  <a:lnTo>
                    <a:pt x="851072" y="425893"/>
                  </a:lnTo>
                  <a:cubicBezTo>
                    <a:pt x="851072" y="454173"/>
                    <a:pt x="839837" y="481294"/>
                    <a:pt x="819841" y="501291"/>
                  </a:cubicBezTo>
                  <a:cubicBezTo>
                    <a:pt x="799844" y="521288"/>
                    <a:pt x="772722" y="532522"/>
                    <a:pt x="744442" y="532522"/>
                  </a:cubicBezTo>
                  <a:lnTo>
                    <a:pt x="106629" y="532522"/>
                  </a:lnTo>
                  <a:cubicBezTo>
                    <a:pt x="47740" y="532522"/>
                    <a:pt x="0" y="484783"/>
                    <a:pt x="0" y="425893"/>
                  </a:cubicBezTo>
                  <a:lnTo>
                    <a:pt x="0" y="106629"/>
                  </a:lnTo>
                  <a:cubicBezTo>
                    <a:pt x="0" y="47740"/>
                    <a:pt x="47740" y="0"/>
                    <a:pt x="106629" y="0"/>
                  </a:cubicBezTo>
                  <a:close/>
                </a:path>
              </a:pathLst>
            </a:custGeom>
            <a:solidFill>
              <a:srgbClr val="FFFFFF"/>
            </a:solidFill>
          </p:spPr>
        </p:sp>
        <p:sp>
          <p:nvSpPr>
            <p:cNvPr name="TextBox 7" id="7"/>
            <p:cNvSpPr txBox="true"/>
            <p:nvPr/>
          </p:nvSpPr>
          <p:spPr>
            <a:xfrm>
              <a:off x="0" y="-38100"/>
              <a:ext cx="851072" cy="570622"/>
            </a:xfrm>
            <a:prstGeom prst="rect">
              <a:avLst/>
            </a:prstGeom>
          </p:spPr>
          <p:txBody>
            <a:bodyPr anchor="ctr" rtlCol="false" tIns="254000" lIns="254000" bIns="254000" rIns="254000"/>
            <a:lstStyle/>
            <a:p>
              <a:pPr algn="ctr">
                <a:lnSpc>
                  <a:spcPts val="2519"/>
                </a:lnSpc>
              </a:pPr>
              <a:r>
                <a:rPr lang="en-US" sz="1799">
                  <a:solidFill>
                    <a:srgbClr val="705E51"/>
                  </a:solidFill>
                  <a:latin typeface="Cabin"/>
                </a:rPr>
                <a:t>Thêm ý tưởng liên quan</a:t>
              </a:r>
            </a:p>
          </p:txBody>
        </p:sp>
      </p:grpSp>
      <p:grpSp>
        <p:nvGrpSpPr>
          <p:cNvPr name="Group 8" id="8"/>
          <p:cNvGrpSpPr/>
          <p:nvPr/>
        </p:nvGrpSpPr>
        <p:grpSpPr>
          <a:xfrm rot="0">
            <a:off x="8066974" y="2750804"/>
            <a:ext cx="1935282" cy="1090322"/>
            <a:chOff x="0" y="0"/>
            <a:chExt cx="945208" cy="532522"/>
          </a:xfrm>
        </p:grpSpPr>
        <p:sp>
          <p:nvSpPr>
            <p:cNvPr name="Freeform 9" id="9"/>
            <p:cNvSpPr/>
            <p:nvPr/>
          </p:nvSpPr>
          <p:spPr>
            <a:xfrm flipH="false" flipV="false" rot="0">
              <a:off x="0" y="0"/>
              <a:ext cx="945208" cy="532522"/>
            </a:xfrm>
            <a:custGeom>
              <a:avLst/>
              <a:gdLst/>
              <a:ahLst/>
              <a:cxnLst/>
              <a:rect r="r" b="b" t="t" l="l"/>
              <a:pathLst>
                <a:path h="532522" w="945208">
                  <a:moveTo>
                    <a:pt x="96010" y="0"/>
                  </a:moveTo>
                  <a:lnTo>
                    <a:pt x="849198" y="0"/>
                  </a:lnTo>
                  <a:cubicBezTo>
                    <a:pt x="874661" y="0"/>
                    <a:pt x="899082" y="10115"/>
                    <a:pt x="917087" y="28121"/>
                  </a:cubicBezTo>
                  <a:cubicBezTo>
                    <a:pt x="935092" y="46126"/>
                    <a:pt x="945208" y="70546"/>
                    <a:pt x="945208" y="96010"/>
                  </a:cubicBezTo>
                  <a:lnTo>
                    <a:pt x="945208" y="436512"/>
                  </a:lnTo>
                  <a:cubicBezTo>
                    <a:pt x="945208" y="461976"/>
                    <a:pt x="935092" y="486396"/>
                    <a:pt x="917087" y="504402"/>
                  </a:cubicBezTo>
                  <a:cubicBezTo>
                    <a:pt x="899082" y="522407"/>
                    <a:pt x="874661" y="532522"/>
                    <a:pt x="849198" y="532522"/>
                  </a:cubicBezTo>
                  <a:lnTo>
                    <a:pt x="96010" y="532522"/>
                  </a:lnTo>
                  <a:cubicBezTo>
                    <a:pt x="70546" y="532522"/>
                    <a:pt x="46126" y="522407"/>
                    <a:pt x="28121" y="504402"/>
                  </a:cubicBezTo>
                  <a:cubicBezTo>
                    <a:pt x="10115" y="486396"/>
                    <a:pt x="0" y="461976"/>
                    <a:pt x="0" y="436512"/>
                  </a:cubicBezTo>
                  <a:lnTo>
                    <a:pt x="0" y="96010"/>
                  </a:lnTo>
                  <a:cubicBezTo>
                    <a:pt x="0" y="70546"/>
                    <a:pt x="10115" y="46126"/>
                    <a:pt x="28121" y="28121"/>
                  </a:cubicBezTo>
                  <a:cubicBezTo>
                    <a:pt x="46126" y="10115"/>
                    <a:pt x="70546" y="0"/>
                    <a:pt x="96010" y="0"/>
                  </a:cubicBezTo>
                  <a:close/>
                </a:path>
              </a:pathLst>
            </a:custGeom>
            <a:solidFill>
              <a:srgbClr val="FFFFFF"/>
            </a:solidFill>
          </p:spPr>
        </p:sp>
        <p:sp>
          <p:nvSpPr>
            <p:cNvPr name="TextBox 10" id="10"/>
            <p:cNvSpPr txBox="true"/>
            <p:nvPr/>
          </p:nvSpPr>
          <p:spPr>
            <a:xfrm>
              <a:off x="0" y="-38100"/>
              <a:ext cx="945208" cy="570622"/>
            </a:xfrm>
            <a:prstGeom prst="rect">
              <a:avLst/>
            </a:prstGeom>
          </p:spPr>
          <p:txBody>
            <a:bodyPr anchor="ctr" rtlCol="false" tIns="254000" lIns="254000" bIns="254000" rIns="254000"/>
            <a:lstStyle/>
            <a:p>
              <a:pPr algn="ctr">
                <a:lnSpc>
                  <a:spcPts val="2520"/>
                </a:lnSpc>
              </a:pPr>
              <a:r>
                <a:rPr lang="en-US" sz="1800">
                  <a:solidFill>
                    <a:srgbClr val="705E51"/>
                  </a:solidFill>
                  <a:latin typeface="Cabin"/>
                </a:rPr>
                <a:t>Thêm ý tưởng liên quan</a:t>
              </a:r>
            </a:p>
          </p:txBody>
        </p:sp>
      </p:grpSp>
      <p:grpSp>
        <p:nvGrpSpPr>
          <p:cNvPr name="Group 11" id="11"/>
          <p:cNvGrpSpPr/>
          <p:nvPr/>
        </p:nvGrpSpPr>
        <p:grpSpPr>
          <a:xfrm rot="0">
            <a:off x="8033465" y="6849729"/>
            <a:ext cx="1985329" cy="1090322"/>
            <a:chOff x="0" y="0"/>
            <a:chExt cx="969651" cy="532522"/>
          </a:xfrm>
        </p:grpSpPr>
        <p:sp>
          <p:nvSpPr>
            <p:cNvPr name="Freeform 12" id="12"/>
            <p:cNvSpPr/>
            <p:nvPr/>
          </p:nvSpPr>
          <p:spPr>
            <a:xfrm flipH="false" flipV="false" rot="0">
              <a:off x="0" y="0"/>
              <a:ext cx="969651" cy="532522"/>
            </a:xfrm>
            <a:custGeom>
              <a:avLst/>
              <a:gdLst/>
              <a:ahLst/>
              <a:cxnLst/>
              <a:rect r="r" b="b" t="t" l="l"/>
              <a:pathLst>
                <a:path h="532522" w="969651">
                  <a:moveTo>
                    <a:pt x="93590" y="0"/>
                  </a:moveTo>
                  <a:lnTo>
                    <a:pt x="876061" y="0"/>
                  </a:lnTo>
                  <a:cubicBezTo>
                    <a:pt x="900883" y="0"/>
                    <a:pt x="924687" y="9860"/>
                    <a:pt x="942239" y="27412"/>
                  </a:cubicBezTo>
                  <a:cubicBezTo>
                    <a:pt x="959790" y="44963"/>
                    <a:pt x="969651" y="68768"/>
                    <a:pt x="969651" y="93590"/>
                  </a:cubicBezTo>
                  <a:lnTo>
                    <a:pt x="969651" y="438933"/>
                  </a:lnTo>
                  <a:cubicBezTo>
                    <a:pt x="969651" y="463754"/>
                    <a:pt x="959790" y="487559"/>
                    <a:pt x="942239" y="505110"/>
                  </a:cubicBezTo>
                  <a:cubicBezTo>
                    <a:pt x="924687" y="522662"/>
                    <a:pt x="900883" y="532522"/>
                    <a:pt x="876061" y="532522"/>
                  </a:cubicBezTo>
                  <a:lnTo>
                    <a:pt x="93590" y="532522"/>
                  </a:lnTo>
                  <a:cubicBezTo>
                    <a:pt x="41901" y="532522"/>
                    <a:pt x="0" y="490621"/>
                    <a:pt x="0" y="438933"/>
                  </a:cubicBezTo>
                  <a:lnTo>
                    <a:pt x="0" y="93590"/>
                  </a:lnTo>
                  <a:cubicBezTo>
                    <a:pt x="0" y="41901"/>
                    <a:pt x="41901" y="0"/>
                    <a:pt x="93590" y="0"/>
                  </a:cubicBezTo>
                  <a:close/>
                </a:path>
              </a:pathLst>
            </a:custGeom>
            <a:solidFill>
              <a:srgbClr val="FFFFFF"/>
            </a:solidFill>
          </p:spPr>
        </p:sp>
        <p:sp>
          <p:nvSpPr>
            <p:cNvPr name="TextBox 13" id="13"/>
            <p:cNvSpPr txBox="true"/>
            <p:nvPr/>
          </p:nvSpPr>
          <p:spPr>
            <a:xfrm>
              <a:off x="0" y="-38100"/>
              <a:ext cx="969651" cy="570622"/>
            </a:xfrm>
            <a:prstGeom prst="rect">
              <a:avLst/>
            </a:prstGeom>
          </p:spPr>
          <p:txBody>
            <a:bodyPr anchor="ctr" rtlCol="false" tIns="254000" lIns="254000" bIns="254000" rIns="254000"/>
            <a:lstStyle/>
            <a:p>
              <a:pPr algn="ctr">
                <a:lnSpc>
                  <a:spcPts val="2520"/>
                </a:lnSpc>
              </a:pPr>
              <a:r>
                <a:rPr lang="en-US" sz="1800">
                  <a:solidFill>
                    <a:srgbClr val="705E51"/>
                  </a:solidFill>
                  <a:latin typeface="Cabin"/>
                </a:rPr>
                <a:t>Thêm ý tưởng liên quan</a:t>
              </a:r>
            </a:p>
          </p:txBody>
        </p:sp>
      </p:grpSp>
      <p:grpSp>
        <p:nvGrpSpPr>
          <p:cNvPr name="Group 14" id="14"/>
          <p:cNvGrpSpPr/>
          <p:nvPr/>
        </p:nvGrpSpPr>
        <p:grpSpPr>
          <a:xfrm rot="0">
            <a:off x="11840554" y="4760709"/>
            <a:ext cx="1742542" cy="1090322"/>
            <a:chOff x="0" y="0"/>
            <a:chExt cx="851072" cy="532522"/>
          </a:xfrm>
        </p:grpSpPr>
        <p:sp>
          <p:nvSpPr>
            <p:cNvPr name="Freeform 15" id="15"/>
            <p:cNvSpPr/>
            <p:nvPr/>
          </p:nvSpPr>
          <p:spPr>
            <a:xfrm flipH="false" flipV="false" rot="0">
              <a:off x="0" y="0"/>
              <a:ext cx="851072" cy="532522"/>
            </a:xfrm>
            <a:custGeom>
              <a:avLst/>
              <a:gdLst/>
              <a:ahLst/>
              <a:cxnLst/>
              <a:rect r="r" b="b" t="t" l="l"/>
              <a:pathLst>
                <a:path h="532522" w="851072">
                  <a:moveTo>
                    <a:pt x="106629" y="0"/>
                  </a:moveTo>
                  <a:lnTo>
                    <a:pt x="744442" y="0"/>
                  </a:lnTo>
                  <a:cubicBezTo>
                    <a:pt x="772722" y="0"/>
                    <a:pt x="799844" y="11234"/>
                    <a:pt x="819841" y="31231"/>
                  </a:cubicBezTo>
                  <a:cubicBezTo>
                    <a:pt x="839837" y="51228"/>
                    <a:pt x="851072" y="78349"/>
                    <a:pt x="851072" y="106629"/>
                  </a:cubicBezTo>
                  <a:lnTo>
                    <a:pt x="851072" y="425893"/>
                  </a:lnTo>
                  <a:cubicBezTo>
                    <a:pt x="851072" y="454173"/>
                    <a:pt x="839837" y="481294"/>
                    <a:pt x="819841" y="501291"/>
                  </a:cubicBezTo>
                  <a:cubicBezTo>
                    <a:pt x="799844" y="521288"/>
                    <a:pt x="772722" y="532522"/>
                    <a:pt x="744442" y="532522"/>
                  </a:cubicBezTo>
                  <a:lnTo>
                    <a:pt x="106629" y="532522"/>
                  </a:lnTo>
                  <a:cubicBezTo>
                    <a:pt x="47740" y="532522"/>
                    <a:pt x="0" y="484783"/>
                    <a:pt x="0" y="425893"/>
                  </a:cubicBezTo>
                  <a:lnTo>
                    <a:pt x="0" y="106629"/>
                  </a:lnTo>
                  <a:cubicBezTo>
                    <a:pt x="0" y="47740"/>
                    <a:pt x="47740" y="0"/>
                    <a:pt x="106629" y="0"/>
                  </a:cubicBezTo>
                  <a:close/>
                </a:path>
              </a:pathLst>
            </a:custGeom>
            <a:solidFill>
              <a:srgbClr val="FFFFFF"/>
            </a:solidFill>
          </p:spPr>
        </p:sp>
        <p:sp>
          <p:nvSpPr>
            <p:cNvPr name="TextBox 16" id="16"/>
            <p:cNvSpPr txBox="true"/>
            <p:nvPr/>
          </p:nvSpPr>
          <p:spPr>
            <a:xfrm>
              <a:off x="0" y="-38100"/>
              <a:ext cx="851072" cy="570622"/>
            </a:xfrm>
            <a:prstGeom prst="rect">
              <a:avLst/>
            </a:prstGeom>
          </p:spPr>
          <p:txBody>
            <a:bodyPr anchor="ctr" rtlCol="false" tIns="254000" lIns="254000" bIns="254000" rIns="254000"/>
            <a:lstStyle/>
            <a:p>
              <a:pPr algn="ctr">
                <a:lnSpc>
                  <a:spcPts val="2520"/>
                </a:lnSpc>
              </a:pPr>
              <a:r>
                <a:rPr lang="en-US" sz="1800">
                  <a:solidFill>
                    <a:srgbClr val="705E51"/>
                  </a:solidFill>
                  <a:latin typeface="Cabin"/>
                </a:rPr>
                <a:t>Thêm ý tưởng liên quan</a:t>
              </a:r>
            </a:p>
          </p:txBody>
        </p:sp>
      </p:grpSp>
      <p:sp>
        <p:nvSpPr>
          <p:cNvPr name="AutoShape 17" id="17"/>
          <p:cNvSpPr/>
          <p:nvPr/>
        </p:nvSpPr>
        <p:spPr>
          <a:xfrm>
            <a:off x="10805676" y="5305870"/>
            <a:ext cx="1034878" cy="0"/>
          </a:xfrm>
          <a:prstGeom prst="line">
            <a:avLst/>
          </a:prstGeom>
          <a:ln cap="rnd" w="28575">
            <a:solidFill>
              <a:srgbClr val="30231A"/>
            </a:solidFill>
            <a:prstDash val="solid"/>
            <a:headEnd type="none" len="sm" w="sm"/>
            <a:tailEnd type="triangle" len="med" w="lg"/>
          </a:ln>
        </p:spPr>
      </p:sp>
      <p:sp>
        <p:nvSpPr>
          <p:cNvPr name="AutoShape 18" id="18"/>
          <p:cNvSpPr/>
          <p:nvPr/>
        </p:nvSpPr>
        <p:spPr>
          <a:xfrm flipH="true">
            <a:off x="6374056" y="5305870"/>
            <a:ext cx="908386" cy="0"/>
          </a:xfrm>
          <a:prstGeom prst="line">
            <a:avLst/>
          </a:prstGeom>
          <a:ln cap="rnd" w="28575">
            <a:solidFill>
              <a:srgbClr val="30231A"/>
            </a:solidFill>
            <a:prstDash val="solid"/>
            <a:headEnd type="none" len="sm" w="sm"/>
            <a:tailEnd type="triangle" len="med" w="lg"/>
          </a:ln>
        </p:spPr>
      </p:sp>
      <p:sp>
        <p:nvSpPr>
          <p:cNvPr name="AutoShape 19" id="19"/>
          <p:cNvSpPr/>
          <p:nvPr/>
        </p:nvSpPr>
        <p:spPr>
          <a:xfrm flipH="true" flipV="true">
            <a:off x="7111816" y="3293132"/>
            <a:ext cx="955158" cy="1407"/>
          </a:xfrm>
          <a:prstGeom prst="line">
            <a:avLst/>
          </a:prstGeom>
          <a:ln cap="rnd" w="28575">
            <a:solidFill>
              <a:srgbClr val="30231A"/>
            </a:solidFill>
            <a:prstDash val="solid"/>
            <a:headEnd type="none" len="sm" w="sm"/>
            <a:tailEnd type="triangle" len="med" w="lg"/>
          </a:ln>
        </p:spPr>
      </p:sp>
      <p:sp>
        <p:nvSpPr>
          <p:cNvPr name="AutoShape 20" id="20"/>
          <p:cNvSpPr/>
          <p:nvPr/>
        </p:nvSpPr>
        <p:spPr>
          <a:xfrm flipV="true">
            <a:off x="10002257" y="3295965"/>
            <a:ext cx="983619" cy="0"/>
          </a:xfrm>
          <a:prstGeom prst="line">
            <a:avLst/>
          </a:prstGeom>
          <a:ln cap="rnd" w="28575">
            <a:solidFill>
              <a:srgbClr val="30231A"/>
            </a:solidFill>
            <a:prstDash val="solid"/>
            <a:headEnd type="none" len="sm" w="sm"/>
            <a:tailEnd type="triangle" len="med" w="lg"/>
          </a:ln>
        </p:spPr>
      </p:sp>
      <p:sp>
        <p:nvSpPr>
          <p:cNvPr name="AutoShape 21" id="21"/>
          <p:cNvSpPr/>
          <p:nvPr/>
        </p:nvSpPr>
        <p:spPr>
          <a:xfrm flipH="true" flipV="true">
            <a:off x="9048295" y="3841138"/>
            <a:ext cx="608" cy="714572"/>
          </a:xfrm>
          <a:prstGeom prst="line">
            <a:avLst/>
          </a:prstGeom>
          <a:ln cap="rnd" w="28575">
            <a:solidFill>
              <a:srgbClr val="30231A"/>
            </a:solidFill>
            <a:prstDash val="solid"/>
            <a:headEnd type="none" len="sm" w="sm"/>
            <a:tailEnd type="triangle" len="med" w="lg"/>
          </a:ln>
        </p:spPr>
      </p:sp>
      <p:sp>
        <p:nvSpPr>
          <p:cNvPr name="AutoShape 22" id="22"/>
          <p:cNvSpPr/>
          <p:nvPr/>
        </p:nvSpPr>
        <p:spPr>
          <a:xfrm>
            <a:off x="9040518" y="6056030"/>
            <a:ext cx="3541" cy="797913"/>
          </a:xfrm>
          <a:prstGeom prst="line">
            <a:avLst/>
          </a:prstGeom>
          <a:ln cap="rnd" w="28575">
            <a:solidFill>
              <a:srgbClr val="30231A"/>
            </a:solidFill>
            <a:prstDash val="solid"/>
            <a:headEnd type="none" len="sm" w="sm"/>
            <a:tailEnd type="triangle" len="med" w="lg"/>
          </a:ln>
        </p:spPr>
      </p:sp>
      <p:grpSp>
        <p:nvGrpSpPr>
          <p:cNvPr name="Group 23" id="23"/>
          <p:cNvGrpSpPr/>
          <p:nvPr/>
        </p:nvGrpSpPr>
        <p:grpSpPr>
          <a:xfrm rot="0">
            <a:off x="10985876" y="2848222"/>
            <a:ext cx="2272258" cy="895485"/>
            <a:chOff x="0" y="0"/>
            <a:chExt cx="1109790" cy="437362"/>
          </a:xfrm>
        </p:grpSpPr>
        <p:sp>
          <p:nvSpPr>
            <p:cNvPr name="Freeform 24" id="24"/>
            <p:cNvSpPr/>
            <p:nvPr/>
          </p:nvSpPr>
          <p:spPr>
            <a:xfrm flipH="false" flipV="false" rot="0">
              <a:off x="0" y="0"/>
              <a:ext cx="1109790" cy="437362"/>
            </a:xfrm>
            <a:custGeom>
              <a:avLst/>
              <a:gdLst/>
              <a:ahLst/>
              <a:cxnLst/>
              <a:rect r="r" b="b" t="t" l="l"/>
              <a:pathLst>
                <a:path h="437362" w="1109790">
                  <a:moveTo>
                    <a:pt x="81772" y="0"/>
                  </a:moveTo>
                  <a:lnTo>
                    <a:pt x="1028018" y="0"/>
                  </a:lnTo>
                  <a:cubicBezTo>
                    <a:pt x="1049705" y="0"/>
                    <a:pt x="1070504" y="8615"/>
                    <a:pt x="1085839" y="23950"/>
                  </a:cubicBezTo>
                  <a:cubicBezTo>
                    <a:pt x="1101174" y="39285"/>
                    <a:pt x="1109790" y="60084"/>
                    <a:pt x="1109790" y="81772"/>
                  </a:cubicBezTo>
                  <a:lnTo>
                    <a:pt x="1109790" y="355591"/>
                  </a:lnTo>
                  <a:cubicBezTo>
                    <a:pt x="1109790" y="377278"/>
                    <a:pt x="1101174" y="398077"/>
                    <a:pt x="1085839" y="413412"/>
                  </a:cubicBezTo>
                  <a:cubicBezTo>
                    <a:pt x="1070504" y="428747"/>
                    <a:pt x="1049705" y="437362"/>
                    <a:pt x="1028018" y="437362"/>
                  </a:cubicBezTo>
                  <a:lnTo>
                    <a:pt x="81772" y="437362"/>
                  </a:lnTo>
                  <a:cubicBezTo>
                    <a:pt x="60084" y="437362"/>
                    <a:pt x="39285" y="428747"/>
                    <a:pt x="23950" y="413412"/>
                  </a:cubicBezTo>
                  <a:cubicBezTo>
                    <a:pt x="8615" y="398077"/>
                    <a:pt x="0" y="377278"/>
                    <a:pt x="0" y="355591"/>
                  </a:cubicBezTo>
                  <a:lnTo>
                    <a:pt x="0" y="81772"/>
                  </a:lnTo>
                  <a:cubicBezTo>
                    <a:pt x="0" y="60084"/>
                    <a:pt x="8615" y="39285"/>
                    <a:pt x="23950" y="23950"/>
                  </a:cubicBezTo>
                  <a:cubicBezTo>
                    <a:pt x="39285" y="8615"/>
                    <a:pt x="60084" y="0"/>
                    <a:pt x="81772" y="0"/>
                  </a:cubicBezTo>
                  <a:close/>
                </a:path>
              </a:pathLst>
            </a:custGeom>
            <a:solidFill>
              <a:srgbClr val="FFFFFF"/>
            </a:solidFill>
          </p:spPr>
        </p:sp>
        <p:sp>
          <p:nvSpPr>
            <p:cNvPr name="TextBox 25" id="25"/>
            <p:cNvSpPr txBox="true"/>
            <p:nvPr/>
          </p:nvSpPr>
          <p:spPr>
            <a:xfrm>
              <a:off x="0" y="-38100"/>
              <a:ext cx="1109790" cy="475462"/>
            </a:xfrm>
            <a:prstGeom prst="rect">
              <a:avLst/>
            </a:prstGeom>
          </p:spPr>
          <p:txBody>
            <a:bodyPr anchor="ctr" rtlCol="false" tIns="254000" lIns="254000" bIns="254000" rIns="254000"/>
            <a:lstStyle/>
            <a:p>
              <a:pPr algn="ctr">
                <a:lnSpc>
                  <a:spcPts val="2520"/>
                </a:lnSpc>
              </a:pPr>
              <a:r>
                <a:rPr lang="en-US" sz="1800">
                  <a:solidFill>
                    <a:srgbClr val="705E51"/>
                  </a:solidFill>
                  <a:latin typeface="Cabin"/>
                </a:rPr>
                <a:t>Thêm ý tưởng phụ</a:t>
              </a:r>
            </a:p>
          </p:txBody>
        </p:sp>
      </p:grpSp>
      <p:grpSp>
        <p:nvGrpSpPr>
          <p:cNvPr name="Group 26" id="26"/>
          <p:cNvGrpSpPr/>
          <p:nvPr/>
        </p:nvGrpSpPr>
        <p:grpSpPr>
          <a:xfrm rot="0">
            <a:off x="4839557" y="2843716"/>
            <a:ext cx="2272258" cy="895485"/>
            <a:chOff x="0" y="0"/>
            <a:chExt cx="1109790" cy="437362"/>
          </a:xfrm>
        </p:grpSpPr>
        <p:sp>
          <p:nvSpPr>
            <p:cNvPr name="Freeform 27" id="27"/>
            <p:cNvSpPr/>
            <p:nvPr/>
          </p:nvSpPr>
          <p:spPr>
            <a:xfrm flipH="false" flipV="false" rot="0">
              <a:off x="0" y="0"/>
              <a:ext cx="1109790" cy="437362"/>
            </a:xfrm>
            <a:custGeom>
              <a:avLst/>
              <a:gdLst/>
              <a:ahLst/>
              <a:cxnLst/>
              <a:rect r="r" b="b" t="t" l="l"/>
              <a:pathLst>
                <a:path h="437362" w="1109790">
                  <a:moveTo>
                    <a:pt x="81772" y="0"/>
                  </a:moveTo>
                  <a:lnTo>
                    <a:pt x="1028018" y="0"/>
                  </a:lnTo>
                  <a:cubicBezTo>
                    <a:pt x="1049705" y="0"/>
                    <a:pt x="1070504" y="8615"/>
                    <a:pt x="1085839" y="23950"/>
                  </a:cubicBezTo>
                  <a:cubicBezTo>
                    <a:pt x="1101174" y="39285"/>
                    <a:pt x="1109790" y="60084"/>
                    <a:pt x="1109790" y="81772"/>
                  </a:cubicBezTo>
                  <a:lnTo>
                    <a:pt x="1109790" y="355591"/>
                  </a:lnTo>
                  <a:cubicBezTo>
                    <a:pt x="1109790" y="377278"/>
                    <a:pt x="1101174" y="398077"/>
                    <a:pt x="1085839" y="413412"/>
                  </a:cubicBezTo>
                  <a:cubicBezTo>
                    <a:pt x="1070504" y="428747"/>
                    <a:pt x="1049705" y="437362"/>
                    <a:pt x="1028018" y="437362"/>
                  </a:cubicBezTo>
                  <a:lnTo>
                    <a:pt x="81772" y="437362"/>
                  </a:lnTo>
                  <a:cubicBezTo>
                    <a:pt x="60084" y="437362"/>
                    <a:pt x="39285" y="428747"/>
                    <a:pt x="23950" y="413412"/>
                  </a:cubicBezTo>
                  <a:cubicBezTo>
                    <a:pt x="8615" y="398077"/>
                    <a:pt x="0" y="377278"/>
                    <a:pt x="0" y="355591"/>
                  </a:cubicBezTo>
                  <a:lnTo>
                    <a:pt x="0" y="81772"/>
                  </a:lnTo>
                  <a:cubicBezTo>
                    <a:pt x="0" y="60084"/>
                    <a:pt x="8615" y="39285"/>
                    <a:pt x="23950" y="23950"/>
                  </a:cubicBezTo>
                  <a:cubicBezTo>
                    <a:pt x="39285" y="8615"/>
                    <a:pt x="60084" y="0"/>
                    <a:pt x="81772" y="0"/>
                  </a:cubicBezTo>
                  <a:close/>
                </a:path>
              </a:pathLst>
            </a:custGeom>
            <a:solidFill>
              <a:srgbClr val="FFFFFF"/>
            </a:solidFill>
          </p:spPr>
        </p:sp>
        <p:sp>
          <p:nvSpPr>
            <p:cNvPr name="TextBox 28" id="28"/>
            <p:cNvSpPr txBox="true"/>
            <p:nvPr/>
          </p:nvSpPr>
          <p:spPr>
            <a:xfrm>
              <a:off x="0" y="-38100"/>
              <a:ext cx="1109790" cy="475462"/>
            </a:xfrm>
            <a:prstGeom prst="rect">
              <a:avLst/>
            </a:prstGeom>
          </p:spPr>
          <p:txBody>
            <a:bodyPr anchor="ctr" rtlCol="false" tIns="254000" lIns="254000" bIns="254000" rIns="254000"/>
            <a:lstStyle/>
            <a:p>
              <a:pPr algn="ctr">
                <a:lnSpc>
                  <a:spcPts val="2519"/>
                </a:lnSpc>
              </a:pPr>
              <a:r>
                <a:rPr lang="en-US" sz="1799">
                  <a:solidFill>
                    <a:srgbClr val="705E51"/>
                  </a:solidFill>
                  <a:latin typeface="Cabin"/>
                </a:rPr>
                <a:t>Thêm ý tưởng phụ</a:t>
              </a:r>
            </a:p>
          </p:txBody>
        </p:sp>
      </p:grpSp>
      <p:grpSp>
        <p:nvGrpSpPr>
          <p:cNvPr name="Group 29" id="29"/>
          <p:cNvGrpSpPr/>
          <p:nvPr/>
        </p:nvGrpSpPr>
        <p:grpSpPr>
          <a:xfrm rot="0">
            <a:off x="14590653" y="4858127"/>
            <a:ext cx="2272258" cy="895485"/>
            <a:chOff x="0" y="0"/>
            <a:chExt cx="1109790" cy="437362"/>
          </a:xfrm>
        </p:grpSpPr>
        <p:sp>
          <p:nvSpPr>
            <p:cNvPr name="Freeform 30" id="30"/>
            <p:cNvSpPr/>
            <p:nvPr/>
          </p:nvSpPr>
          <p:spPr>
            <a:xfrm flipH="false" flipV="false" rot="0">
              <a:off x="0" y="0"/>
              <a:ext cx="1109790" cy="437362"/>
            </a:xfrm>
            <a:custGeom>
              <a:avLst/>
              <a:gdLst/>
              <a:ahLst/>
              <a:cxnLst/>
              <a:rect r="r" b="b" t="t" l="l"/>
              <a:pathLst>
                <a:path h="437362" w="1109790">
                  <a:moveTo>
                    <a:pt x="81772" y="0"/>
                  </a:moveTo>
                  <a:lnTo>
                    <a:pt x="1028018" y="0"/>
                  </a:lnTo>
                  <a:cubicBezTo>
                    <a:pt x="1049705" y="0"/>
                    <a:pt x="1070504" y="8615"/>
                    <a:pt x="1085839" y="23950"/>
                  </a:cubicBezTo>
                  <a:cubicBezTo>
                    <a:pt x="1101174" y="39285"/>
                    <a:pt x="1109790" y="60084"/>
                    <a:pt x="1109790" y="81772"/>
                  </a:cubicBezTo>
                  <a:lnTo>
                    <a:pt x="1109790" y="355591"/>
                  </a:lnTo>
                  <a:cubicBezTo>
                    <a:pt x="1109790" y="377278"/>
                    <a:pt x="1101174" y="398077"/>
                    <a:pt x="1085839" y="413412"/>
                  </a:cubicBezTo>
                  <a:cubicBezTo>
                    <a:pt x="1070504" y="428747"/>
                    <a:pt x="1049705" y="437362"/>
                    <a:pt x="1028018" y="437362"/>
                  </a:cubicBezTo>
                  <a:lnTo>
                    <a:pt x="81772" y="437362"/>
                  </a:lnTo>
                  <a:cubicBezTo>
                    <a:pt x="60084" y="437362"/>
                    <a:pt x="39285" y="428747"/>
                    <a:pt x="23950" y="413412"/>
                  </a:cubicBezTo>
                  <a:cubicBezTo>
                    <a:pt x="8615" y="398077"/>
                    <a:pt x="0" y="377278"/>
                    <a:pt x="0" y="355591"/>
                  </a:cubicBezTo>
                  <a:lnTo>
                    <a:pt x="0" y="81772"/>
                  </a:lnTo>
                  <a:cubicBezTo>
                    <a:pt x="0" y="60084"/>
                    <a:pt x="8615" y="39285"/>
                    <a:pt x="23950" y="23950"/>
                  </a:cubicBezTo>
                  <a:cubicBezTo>
                    <a:pt x="39285" y="8615"/>
                    <a:pt x="60084" y="0"/>
                    <a:pt x="81772" y="0"/>
                  </a:cubicBezTo>
                  <a:close/>
                </a:path>
              </a:pathLst>
            </a:custGeom>
            <a:solidFill>
              <a:srgbClr val="FFFFFF"/>
            </a:solidFill>
          </p:spPr>
        </p:sp>
        <p:sp>
          <p:nvSpPr>
            <p:cNvPr name="TextBox 31" id="31"/>
            <p:cNvSpPr txBox="true"/>
            <p:nvPr/>
          </p:nvSpPr>
          <p:spPr>
            <a:xfrm>
              <a:off x="0" y="-38100"/>
              <a:ext cx="1109790" cy="475462"/>
            </a:xfrm>
            <a:prstGeom prst="rect">
              <a:avLst/>
            </a:prstGeom>
          </p:spPr>
          <p:txBody>
            <a:bodyPr anchor="ctr" rtlCol="false" tIns="254000" lIns="254000" bIns="254000" rIns="254000"/>
            <a:lstStyle/>
            <a:p>
              <a:pPr algn="ctr">
                <a:lnSpc>
                  <a:spcPts val="2520"/>
                </a:lnSpc>
              </a:pPr>
              <a:r>
                <a:rPr lang="en-US" sz="1800">
                  <a:solidFill>
                    <a:srgbClr val="705E51"/>
                  </a:solidFill>
                  <a:latin typeface="Cabin"/>
                </a:rPr>
                <a:t>Thêm ý tưởng phụ</a:t>
              </a:r>
            </a:p>
          </p:txBody>
        </p:sp>
      </p:grpSp>
      <p:sp>
        <p:nvSpPr>
          <p:cNvPr name="AutoShape 32" id="32"/>
          <p:cNvSpPr/>
          <p:nvPr/>
        </p:nvSpPr>
        <p:spPr>
          <a:xfrm>
            <a:off x="13583096" y="5305870"/>
            <a:ext cx="1007557" cy="0"/>
          </a:xfrm>
          <a:prstGeom prst="line">
            <a:avLst/>
          </a:prstGeom>
          <a:ln cap="rnd" w="28575">
            <a:solidFill>
              <a:srgbClr val="30231A"/>
            </a:solidFill>
            <a:prstDash val="solid"/>
            <a:headEnd type="none" len="sm" w="sm"/>
            <a:tailEnd type="triangle" len="med" w="lg"/>
          </a:ln>
        </p:spPr>
      </p:sp>
      <p:grpSp>
        <p:nvGrpSpPr>
          <p:cNvPr name="Group 33" id="33"/>
          <p:cNvGrpSpPr/>
          <p:nvPr/>
        </p:nvGrpSpPr>
        <p:grpSpPr>
          <a:xfrm rot="0">
            <a:off x="4631161" y="6957425"/>
            <a:ext cx="2272258" cy="895485"/>
            <a:chOff x="0" y="0"/>
            <a:chExt cx="1109790" cy="437362"/>
          </a:xfrm>
        </p:grpSpPr>
        <p:sp>
          <p:nvSpPr>
            <p:cNvPr name="Freeform 34" id="34"/>
            <p:cNvSpPr/>
            <p:nvPr/>
          </p:nvSpPr>
          <p:spPr>
            <a:xfrm flipH="false" flipV="false" rot="0">
              <a:off x="0" y="0"/>
              <a:ext cx="1109790" cy="437362"/>
            </a:xfrm>
            <a:custGeom>
              <a:avLst/>
              <a:gdLst/>
              <a:ahLst/>
              <a:cxnLst/>
              <a:rect r="r" b="b" t="t" l="l"/>
              <a:pathLst>
                <a:path h="437362" w="1109790">
                  <a:moveTo>
                    <a:pt x="81772" y="0"/>
                  </a:moveTo>
                  <a:lnTo>
                    <a:pt x="1028018" y="0"/>
                  </a:lnTo>
                  <a:cubicBezTo>
                    <a:pt x="1049705" y="0"/>
                    <a:pt x="1070504" y="8615"/>
                    <a:pt x="1085839" y="23950"/>
                  </a:cubicBezTo>
                  <a:cubicBezTo>
                    <a:pt x="1101174" y="39285"/>
                    <a:pt x="1109790" y="60084"/>
                    <a:pt x="1109790" y="81772"/>
                  </a:cubicBezTo>
                  <a:lnTo>
                    <a:pt x="1109790" y="355591"/>
                  </a:lnTo>
                  <a:cubicBezTo>
                    <a:pt x="1109790" y="377278"/>
                    <a:pt x="1101174" y="398077"/>
                    <a:pt x="1085839" y="413412"/>
                  </a:cubicBezTo>
                  <a:cubicBezTo>
                    <a:pt x="1070504" y="428747"/>
                    <a:pt x="1049705" y="437362"/>
                    <a:pt x="1028018" y="437362"/>
                  </a:cubicBezTo>
                  <a:lnTo>
                    <a:pt x="81772" y="437362"/>
                  </a:lnTo>
                  <a:cubicBezTo>
                    <a:pt x="60084" y="437362"/>
                    <a:pt x="39285" y="428747"/>
                    <a:pt x="23950" y="413412"/>
                  </a:cubicBezTo>
                  <a:cubicBezTo>
                    <a:pt x="8615" y="398077"/>
                    <a:pt x="0" y="377278"/>
                    <a:pt x="0" y="355591"/>
                  </a:cubicBezTo>
                  <a:lnTo>
                    <a:pt x="0" y="81772"/>
                  </a:lnTo>
                  <a:cubicBezTo>
                    <a:pt x="0" y="60084"/>
                    <a:pt x="8615" y="39285"/>
                    <a:pt x="23950" y="23950"/>
                  </a:cubicBezTo>
                  <a:cubicBezTo>
                    <a:pt x="39285" y="8615"/>
                    <a:pt x="60084" y="0"/>
                    <a:pt x="81772" y="0"/>
                  </a:cubicBezTo>
                  <a:close/>
                </a:path>
              </a:pathLst>
            </a:custGeom>
            <a:solidFill>
              <a:srgbClr val="FFFFFF"/>
            </a:solidFill>
          </p:spPr>
        </p:sp>
        <p:sp>
          <p:nvSpPr>
            <p:cNvPr name="TextBox 35" id="35"/>
            <p:cNvSpPr txBox="true"/>
            <p:nvPr/>
          </p:nvSpPr>
          <p:spPr>
            <a:xfrm>
              <a:off x="0" y="-38100"/>
              <a:ext cx="1109790" cy="475462"/>
            </a:xfrm>
            <a:prstGeom prst="rect">
              <a:avLst/>
            </a:prstGeom>
          </p:spPr>
          <p:txBody>
            <a:bodyPr anchor="ctr" rtlCol="false" tIns="254000" lIns="254000" bIns="254000" rIns="254000"/>
            <a:lstStyle/>
            <a:p>
              <a:pPr algn="ctr">
                <a:lnSpc>
                  <a:spcPts val="2519"/>
                </a:lnSpc>
              </a:pPr>
              <a:r>
                <a:rPr lang="en-US" sz="1799">
                  <a:solidFill>
                    <a:srgbClr val="705E51"/>
                  </a:solidFill>
                  <a:latin typeface="Cabin"/>
                </a:rPr>
                <a:t>Thêm ý tưởng phụ</a:t>
              </a:r>
            </a:p>
          </p:txBody>
        </p:sp>
      </p:grpSp>
      <p:sp>
        <p:nvSpPr>
          <p:cNvPr name="AutoShape 36" id="36"/>
          <p:cNvSpPr/>
          <p:nvPr/>
        </p:nvSpPr>
        <p:spPr>
          <a:xfrm flipH="true">
            <a:off x="6903420" y="7398020"/>
            <a:ext cx="1130046" cy="3564"/>
          </a:xfrm>
          <a:prstGeom prst="line">
            <a:avLst/>
          </a:prstGeom>
          <a:ln cap="rnd" w="28575">
            <a:solidFill>
              <a:srgbClr val="30231A"/>
            </a:solidFill>
            <a:prstDash val="solid"/>
            <a:headEnd type="none" len="sm" w="sm"/>
            <a:tailEnd type="triangle" len="med" w="lg"/>
          </a:ln>
        </p:spPr>
      </p:sp>
      <p:sp>
        <p:nvSpPr>
          <p:cNvPr name="AutoShape 37" id="37"/>
          <p:cNvSpPr/>
          <p:nvPr/>
        </p:nvSpPr>
        <p:spPr>
          <a:xfrm flipH="true">
            <a:off x="3697347" y="7408960"/>
            <a:ext cx="933814" cy="3118"/>
          </a:xfrm>
          <a:prstGeom prst="line">
            <a:avLst/>
          </a:prstGeom>
          <a:ln cap="rnd" w="28575">
            <a:solidFill>
              <a:srgbClr val="30231A"/>
            </a:solidFill>
            <a:prstDash val="solid"/>
            <a:headEnd type="none" len="sm" w="sm"/>
            <a:tailEnd type="triangle" len="med" w="lg"/>
          </a:ln>
        </p:spPr>
      </p:sp>
      <p:grpSp>
        <p:nvGrpSpPr>
          <p:cNvPr name="Group 38" id="38"/>
          <p:cNvGrpSpPr/>
          <p:nvPr/>
        </p:nvGrpSpPr>
        <p:grpSpPr>
          <a:xfrm rot="0">
            <a:off x="1425089" y="6881557"/>
            <a:ext cx="2272258" cy="1068629"/>
            <a:chOff x="0" y="0"/>
            <a:chExt cx="1109790" cy="521927"/>
          </a:xfrm>
        </p:grpSpPr>
        <p:sp>
          <p:nvSpPr>
            <p:cNvPr name="Freeform 39" id="39"/>
            <p:cNvSpPr/>
            <p:nvPr/>
          </p:nvSpPr>
          <p:spPr>
            <a:xfrm flipH="false" flipV="false" rot="0">
              <a:off x="0" y="0"/>
              <a:ext cx="1109790" cy="521927"/>
            </a:xfrm>
            <a:custGeom>
              <a:avLst/>
              <a:gdLst/>
              <a:ahLst/>
              <a:cxnLst/>
              <a:rect r="r" b="b" t="t" l="l"/>
              <a:pathLst>
                <a:path h="521927" w="1109790">
                  <a:moveTo>
                    <a:pt x="81772" y="0"/>
                  </a:moveTo>
                  <a:lnTo>
                    <a:pt x="1028018" y="0"/>
                  </a:lnTo>
                  <a:cubicBezTo>
                    <a:pt x="1049705" y="0"/>
                    <a:pt x="1070504" y="8615"/>
                    <a:pt x="1085839" y="23950"/>
                  </a:cubicBezTo>
                  <a:cubicBezTo>
                    <a:pt x="1101174" y="39285"/>
                    <a:pt x="1109790" y="60084"/>
                    <a:pt x="1109790" y="81772"/>
                  </a:cubicBezTo>
                  <a:lnTo>
                    <a:pt x="1109790" y="440155"/>
                  </a:lnTo>
                  <a:cubicBezTo>
                    <a:pt x="1109790" y="461843"/>
                    <a:pt x="1101174" y="482641"/>
                    <a:pt x="1085839" y="497977"/>
                  </a:cubicBezTo>
                  <a:cubicBezTo>
                    <a:pt x="1070504" y="513312"/>
                    <a:pt x="1049705" y="521927"/>
                    <a:pt x="1028018" y="521927"/>
                  </a:cubicBezTo>
                  <a:lnTo>
                    <a:pt x="81772" y="521927"/>
                  </a:lnTo>
                  <a:cubicBezTo>
                    <a:pt x="60084" y="521927"/>
                    <a:pt x="39285" y="513312"/>
                    <a:pt x="23950" y="497977"/>
                  </a:cubicBezTo>
                  <a:cubicBezTo>
                    <a:pt x="8615" y="482641"/>
                    <a:pt x="0" y="461843"/>
                    <a:pt x="0" y="440155"/>
                  </a:cubicBezTo>
                  <a:lnTo>
                    <a:pt x="0" y="81772"/>
                  </a:lnTo>
                  <a:cubicBezTo>
                    <a:pt x="0" y="60084"/>
                    <a:pt x="8615" y="39285"/>
                    <a:pt x="23950" y="23950"/>
                  </a:cubicBezTo>
                  <a:cubicBezTo>
                    <a:pt x="39285" y="8615"/>
                    <a:pt x="60084" y="0"/>
                    <a:pt x="81772" y="0"/>
                  </a:cubicBezTo>
                  <a:close/>
                </a:path>
              </a:pathLst>
            </a:custGeom>
            <a:solidFill>
              <a:srgbClr val="FFFFFF"/>
            </a:solidFill>
          </p:spPr>
        </p:sp>
        <p:sp>
          <p:nvSpPr>
            <p:cNvPr name="TextBox 40" id="40"/>
            <p:cNvSpPr txBox="true"/>
            <p:nvPr/>
          </p:nvSpPr>
          <p:spPr>
            <a:xfrm>
              <a:off x="0" y="-38100"/>
              <a:ext cx="1109790" cy="560027"/>
            </a:xfrm>
            <a:prstGeom prst="rect">
              <a:avLst/>
            </a:prstGeom>
          </p:spPr>
          <p:txBody>
            <a:bodyPr anchor="ctr" rtlCol="false" tIns="254000" lIns="254000" bIns="254000" rIns="254000"/>
            <a:lstStyle/>
            <a:p>
              <a:pPr algn="ctr">
                <a:lnSpc>
                  <a:spcPts val="2519"/>
                </a:lnSpc>
              </a:pPr>
              <a:r>
                <a:rPr lang="en-US" sz="1799">
                  <a:solidFill>
                    <a:srgbClr val="705E51"/>
                  </a:solidFill>
                  <a:latin typeface="Cabin"/>
                </a:rPr>
                <a:t>Thêm ý tưởng</a:t>
              </a:r>
            </a:p>
            <a:p>
              <a:pPr algn="ctr">
                <a:lnSpc>
                  <a:spcPts val="2519"/>
                </a:lnSpc>
              </a:pPr>
              <a:r>
                <a:rPr lang="en-US" sz="1799">
                  <a:solidFill>
                    <a:srgbClr val="705E51"/>
                  </a:solidFill>
                  <a:latin typeface="Cabin"/>
                </a:rPr>
                <a:t>phụ hơn nữa</a:t>
              </a:r>
            </a:p>
          </p:txBody>
        </p:sp>
      </p:grpSp>
      <p:grpSp>
        <p:nvGrpSpPr>
          <p:cNvPr name="Group 41" id="41"/>
          <p:cNvGrpSpPr/>
          <p:nvPr/>
        </p:nvGrpSpPr>
        <p:grpSpPr>
          <a:xfrm rot="0">
            <a:off x="11231807" y="6947147"/>
            <a:ext cx="2272258" cy="895485"/>
            <a:chOff x="0" y="0"/>
            <a:chExt cx="1109790" cy="437362"/>
          </a:xfrm>
        </p:grpSpPr>
        <p:sp>
          <p:nvSpPr>
            <p:cNvPr name="Freeform 42" id="42"/>
            <p:cNvSpPr/>
            <p:nvPr/>
          </p:nvSpPr>
          <p:spPr>
            <a:xfrm flipH="false" flipV="false" rot="0">
              <a:off x="0" y="0"/>
              <a:ext cx="1109790" cy="437362"/>
            </a:xfrm>
            <a:custGeom>
              <a:avLst/>
              <a:gdLst/>
              <a:ahLst/>
              <a:cxnLst/>
              <a:rect r="r" b="b" t="t" l="l"/>
              <a:pathLst>
                <a:path h="437362" w="1109790">
                  <a:moveTo>
                    <a:pt x="81772" y="0"/>
                  </a:moveTo>
                  <a:lnTo>
                    <a:pt x="1028018" y="0"/>
                  </a:lnTo>
                  <a:cubicBezTo>
                    <a:pt x="1049705" y="0"/>
                    <a:pt x="1070504" y="8615"/>
                    <a:pt x="1085839" y="23950"/>
                  </a:cubicBezTo>
                  <a:cubicBezTo>
                    <a:pt x="1101174" y="39285"/>
                    <a:pt x="1109790" y="60084"/>
                    <a:pt x="1109790" y="81772"/>
                  </a:cubicBezTo>
                  <a:lnTo>
                    <a:pt x="1109790" y="355591"/>
                  </a:lnTo>
                  <a:cubicBezTo>
                    <a:pt x="1109790" y="377278"/>
                    <a:pt x="1101174" y="398077"/>
                    <a:pt x="1085839" y="413412"/>
                  </a:cubicBezTo>
                  <a:cubicBezTo>
                    <a:pt x="1070504" y="428747"/>
                    <a:pt x="1049705" y="437362"/>
                    <a:pt x="1028018" y="437362"/>
                  </a:cubicBezTo>
                  <a:lnTo>
                    <a:pt x="81772" y="437362"/>
                  </a:lnTo>
                  <a:cubicBezTo>
                    <a:pt x="60084" y="437362"/>
                    <a:pt x="39285" y="428747"/>
                    <a:pt x="23950" y="413412"/>
                  </a:cubicBezTo>
                  <a:cubicBezTo>
                    <a:pt x="8615" y="398077"/>
                    <a:pt x="0" y="377278"/>
                    <a:pt x="0" y="355591"/>
                  </a:cubicBezTo>
                  <a:lnTo>
                    <a:pt x="0" y="81772"/>
                  </a:lnTo>
                  <a:cubicBezTo>
                    <a:pt x="0" y="60084"/>
                    <a:pt x="8615" y="39285"/>
                    <a:pt x="23950" y="23950"/>
                  </a:cubicBezTo>
                  <a:cubicBezTo>
                    <a:pt x="39285" y="8615"/>
                    <a:pt x="60084" y="0"/>
                    <a:pt x="81772" y="0"/>
                  </a:cubicBezTo>
                  <a:close/>
                </a:path>
              </a:pathLst>
            </a:custGeom>
            <a:solidFill>
              <a:srgbClr val="FFFFFF"/>
            </a:solidFill>
          </p:spPr>
        </p:sp>
        <p:sp>
          <p:nvSpPr>
            <p:cNvPr name="TextBox 43" id="43"/>
            <p:cNvSpPr txBox="true"/>
            <p:nvPr/>
          </p:nvSpPr>
          <p:spPr>
            <a:xfrm>
              <a:off x="0" y="-38100"/>
              <a:ext cx="1109790" cy="475462"/>
            </a:xfrm>
            <a:prstGeom prst="rect">
              <a:avLst/>
            </a:prstGeom>
          </p:spPr>
          <p:txBody>
            <a:bodyPr anchor="ctr" rtlCol="false" tIns="254000" lIns="254000" bIns="254000" rIns="254000"/>
            <a:lstStyle/>
            <a:p>
              <a:pPr algn="ctr">
                <a:lnSpc>
                  <a:spcPts val="2520"/>
                </a:lnSpc>
              </a:pPr>
              <a:r>
                <a:rPr lang="en-US" sz="1800">
                  <a:solidFill>
                    <a:srgbClr val="705E51"/>
                  </a:solidFill>
                  <a:latin typeface="Cabin"/>
                </a:rPr>
                <a:t>Thêm ý tưởng phụ</a:t>
              </a:r>
            </a:p>
          </p:txBody>
        </p:sp>
      </p:grpSp>
      <p:sp>
        <p:nvSpPr>
          <p:cNvPr name="AutoShape 44" id="44"/>
          <p:cNvSpPr/>
          <p:nvPr/>
        </p:nvSpPr>
        <p:spPr>
          <a:xfrm flipV="true">
            <a:off x="10018794" y="7394890"/>
            <a:ext cx="1213013" cy="0"/>
          </a:xfrm>
          <a:prstGeom prst="line">
            <a:avLst/>
          </a:prstGeom>
          <a:ln cap="rnd" w="28575">
            <a:solidFill>
              <a:srgbClr val="30231A"/>
            </a:solidFill>
            <a:prstDash val="solid"/>
            <a:headEnd type="none" len="sm" w="sm"/>
            <a:tailEnd type="triangle" len="med" w="lg"/>
          </a:ln>
        </p:spPr>
      </p:sp>
      <p:grpSp>
        <p:nvGrpSpPr>
          <p:cNvPr name="Group 45" id="45"/>
          <p:cNvGrpSpPr/>
          <p:nvPr/>
        </p:nvGrpSpPr>
        <p:grpSpPr>
          <a:xfrm rot="0">
            <a:off x="1029740" y="8823417"/>
            <a:ext cx="11800262" cy="1115197"/>
            <a:chOff x="0" y="0"/>
            <a:chExt cx="8902287" cy="841321"/>
          </a:xfrm>
        </p:grpSpPr>
        <p:sp>
          <p:nvSpPr>
            <p:cNvPr name="Freeform 46" id="46"/>
            <p:cNvSpPr/>
            <p:nvPr/>
          </p:nvSpPr>
          <p:spPr>
            <a:xfrm flipH="false" flipV="false" rot="0">
              <a:off x="0" y="0"/>
              <a:ext cx="8902287" cy="841321"/>
            </a:xfrm>
            <a:custGeom>
              <a:avLst/>
              <a:gdLst/>
              <a:ahLst/>
              <a:cxnLst/>
              <a:rect r="r" b="b" t="t" l="l"/>
              <a:pathLst>
                <a:path h="841321" w="8902287">
                  <a:moveTo>
                    <a:pt x="19682" y="0"/>
                  </a:moveTo>
                  <a:lnTo>
                    <a:pt x="8882604" y="0"/>
                  </a:lnTo>
                  <a:cubicBezTo>
                    <a:pt x="8893475" y="0"/>
                    <a:pt x="8902287" y="8812"/>
                    <a:pt x="8902287" y="19682"/>
                  </a:cubicBezTo>
                  <a:lnTo>
                    <a:pt x="8902287" y="821638"/>
                  </a:lnTo>
                  <a:cubicBezTo>
                    <a:pt x="8902287" y="826858"/>
                    <a:pt x="8900213" y="831865"/>
                    <a:pt x="8896522" y="835556"/>
                  </a:cubicBezTo>
                  <a:cubicBezTo>
                    <a:pt x="8892831" y="839247"/>
                    <a:pt x="8887824" y="841321"/>
                    <a:pt x="8882604" y="841321"/>
                  </a:cubicBezTo>
                  <a:lnTo>
                    <a:pt x="19682" y="841321"/>
                  </a:lnTo>
                  <a:cubicBezTo>
                    <a:pt x="8812" y="841321"/>
                    <a:pt x="0" y="832509"/>
                    <a:pt x="0" y="821638"/>
                  </a:cubicBezTo>
                  <a:lnTo>
                    <a:pt x="0" y="19682"/>
                  </a:lnTo>
                  <a:cubicBezTo>
                    <a:pt x="0" y="8812"/>
                    <a:pt x="8812" y="0"/>
                    <a:pt x="19682" y="0"/>
                  </a:cubicBezTo>
                  <a:close/>
                </a:path>
              </a:pathLst>
            </a:custGeom>
            <a:solidFill>
              <a:srgbClr val="DCCCC0"/>
            </a:solidFill>
            <a:ln w="19050" cap="rnd">
              <a:solidFill>
                <a:srgbClr val="30231A"/>
              </a:solidFill>
              <a:prstDash val="solid"/>
              <a:round/>
            </a:ln>
          </p:spPr>
        </p:sp>
        <p:sp>
          <p:nvSpPr>
            <p:cNvPr name="TextBox 47" id="47"/>
            <p:cNvSpPr txBox="true"/>
            <p:nvPr/>
          </p:nvSpPr>
          <p:spPr>
            <a:xfrm>
              <a:off x="0" y="-28575"/>
              <a:ext cx="8902287" cy="869896"/>
            </a:xfrm>
            <a:prstGeom prst="rect">
              <a:avLst/>
            </a:prstGeom>
          </p:spPr>
          <p:txBody>
            <a:bodyPr anchor="ctr" rtlCol="false" tIns="254000" lIns="254000" bIns="254000" rIns="254000"/>
            <a:lstStyle/>
            <a:p>
              <a:pPr>
                <a:lnSpc>
                  <a:spcPts val="2380"/>
                </a:lnSpc>
              </a:pPr>
              <a:r>
                <a:rPr lang="en-US" sz="1700">
                  <a:solidFill>
                    <a:srgbClr val="705E51"/>
                  </a:solidFill>
                  <a:latin typeface="Cabin Medium"/>
                </a:rPr>
                <a:t>Mẹo: </a:t>
              </a:r>
              <a:r>
                <a:rPr lang="en-US" sz="1700">
                  <a:solidFill>
                    <a:srgbClr val="705E51"/>
                  </a:solidFill>
                  <a:latin typeface="Cabin"/>
                </a:rPr>
                <a:t>Cộng tác giúp cho quá trình làm việc nhóm trở nên dễ dàng hơn! Hãy nhấp "Chia sẻ" và mời các thành viên trong nhóm của bạn cùng điền vào đây. Sử dụng trang này để thêm các thông báo, động não hoặc các ý tưởng nhóm thú vị khác!</a:t>
              </a:r>
            </a:p>
          </p:txBody>
        </p:sp>
      </p:grpSp>
      <p:sp>
        <p:nvSpPr>
          <p:cNvPr name="TextBox 48" id="48"/>
          <p:cNvSpPr txBox="true"/>
          <p:nvPr/>
        </p:nvSpPr>
        <p:spPr>
          <a:xfrm rot="0">
            <a:off x="1029740" y="496448"/>
            <a:ext cx="12186078" cy="1381125"/>
          </a:xfrm>
          <a:prstGeom prst="rect">
            <a:avLst/>
          </a:prstGeom>
        </p:spPr>
        <p:txBody>
          <a:bodyPr anchor="t" rtlCol="false" tIns="0" lIns="0" bIns="0" rIns="0">
            <a:spAutoFit/>
          </a:bodyPr>
          <a:lstStyle/>
          <a:p>
            <a:pPr marL="0" indent="0" lvl="0">
              <a:lnSpc>
                <a:spcPts val="10800"/>
              </a:lnSpc>
              <a:spcBef>
                <a:spcPct val="0"/>
              </a:spcBef>
            </a:pPr>
            <a:r>
              <a:rPr lang="en-US" sz="9000">
                <a:solidFill>
                  <a:srgbClr val="705E51"/>
                </a:solidFill>
                <a:latin typeface="Cabin Medium"/>
              </a:rPr>
              <a:t>Trang Động não</a:t>
            </a:r>
          </a:p>
        </p:txBody>
      </p:sp>
      <p:sp>
        <p:nvSpPr>
          <p:cNvPr name="TextBox 49" id="49"/>
          <p:cNvSpPr txBox="true"/>
          <p:nvPr/>
        </p:nvSpPr>
        <p:spPr>
          <a:xfrm rot="0">
            <a:off x="13856317" y="9260139"/>
            <a:ext cx="3402983" cy="356235"/>
          </a:xfrm>
          <a:prstGeom prst="rect">
            <a:avLst/>
          </a:prstGeom>
        </p:spPr>
        <p:txBody>
          <a:bodyPr anchor="t" rtlCol="false" tIns="0" lIns="0" bIns="0" rIns="0">
            <a:spAutoFit/>
          </a:bodyPr>
          <a:lstStyle/>
          <a:p>
            <a:pPr algn="r">
              <a:lnSpc>
                <a:spcPts val="2940"/>
              </a:lnSpc>
              <a:spcBef>
                <a:spcPct val="0"/>
              </a:spcBef>
            </a:pPr>
            <a:r>
              <a:rPr lang="en-US" sz="2100" u="sng">
                <a:solidFill>
                  <a:srgbClr val="705E51"/>
                </a:solidFill>
                <a:latin typeface="Cabin"/>
                <a:hlinkClick r:id="rId2" action="ppaction://hlinksldjump"/>
              </a:rPr>
              <a:t>Quay lại Trang Chương trình</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4525" y="5457679"/>
            <a:ext cx="209550" cy="6398994"/>
            <a:chOff x="0" y="0"/>
            <a:chExt cx="279400" cy="8531991"/>
          </a:xfrm>
        </p:grpSpPr>
        <p:sp>
          <p:nvSpPr>
            <p:cNvPr name="AutoShape 3" id="3"/>
            <p:cNvSpPr/>
            <p:nvPr/>
          </p:nvSpPr>
          <p:spPr>
            <a:xfrm rot="-5400000">
              <a:off x="-2880818" y="5492423"/>
              <a:ext cx="6041036" cy="0"/>
            </a:xfrm>
            <a:prstGeom prst="line">
              <a:avLst/>
            </a:prstGeom>
            <a:ln cap="flat" w="38100">
              <a:solidFill>
                <a:srgbClr val="30231A"/>
              </a:solidFill>
              <a:prstDash val="solid"/>
              <a:headEnd type="none" len="sm" w="sm"/>
              <a:tailEnd type="none" len="sm" w="sm"/>
            </a:ln>
          </p:spPr>
        </p:sp>
        <p:sp>
          <p:nvSpPr>
            <p:cNvPr name="AutoShape 4" id="4"/>
            <p:cNvSpPr/>
            <p:nvPr/>
          </p:nvSpPr>
          <p:spPr>
            <a:xfrm rot="-5400000">
              <a:off x="-1105778" y="1105778"/>
              <a:ext cx="2490955" cy="0"/>
            </a:xfrm>
            <a:prstGeom prst="line">
              <a:avLst/>
            </a:prstGeom>
            <a:ln cap="flat" w="279400">
              <a:solidFill>
                <a:srgbClr val="9A6547"/>
              </a:solidFill>
              <a:prstDash val="solid"/>
              <a:headEnd type="none" len="sm" w="sm"/>
              <a:tailEnd type="none" len="sm" w="sm"/>
            </a:ln>
          </p:spPr>
        </p:sp>
      </p:grpSp>
      <p:grpSp>
        <p:nvGrpSpPr>
          <p:cNvPr name="Group 5" id="5"/>
          <p:cNvGrpSpPr/>
          <p:nvPr/>
        </p:nvGrpSpPr>
        <p:grpSpPr>
          <a:xfrm rot="0">
            <a:off x="0" y="0"/>
            <a:ext cx="7214603" cy="10287000"/>
            <a:chOff x="0" y="0"/>
            <a:chExt cx="2631907" cy="3752725"/>
          </a:xfrm>
        </p:grpSpPr>
        <p:sp>
          <p:nvSpPr>
            <p:cNvPr name="Freeform 6" id="6"/>
            <p:cNvSpPr/>
            <p:nvPr/>
          </p:nvSpPr>
          <p:spPr>
            <a:xfrm flipH="false" flipV="false" rot="0">
              <a:off x="0" y="0"/>
              <a:ext cx="2631907" cy="3752726"/>
            </a:xfrm>
            <a:custGeom>
              <a:avLst/>
              <a:gdLst/>
              <a:ahLst/>
              <a:cxnLst/>
              <a:rect r="r" b="b" t="t" l="l"/>
              <a:pathLst>
                <a:path h="3752726" w="2631907">
                  <a:moveTo>
                    <a:pt x="0" y="0"/>
                  </a:moveTo>
                  <a:lnTo>
                    <a:pt x="2631907" y="0"/>
                  </a:lnTo>
                  <a:lnTo>
                    <a:pt x="2631907" y="3752726"/>
                  </a:lnTo>
                  <a:lnTo>
                    <a:pt x="0" y="3752726"/>
                  </a:lnTo>
                  <a:close/>
                </a:path>
              </a:pathLst>
            </a:custGeom>
            <a:solidFill>
              <a:srgbClr val="DCCCC0"/>
            </a:solidFill>
          </p:spPr>
        </p:sp>
      </p:grpSp>
      <p:grpSp>
        <p:nvGrpSpPr>
          <p:cNvPr name="Group 7" id="7"/>
          <p:cNvGrpSpPr/>
          <p:nvPr/>
        </p:nvGrpSpPr>
        <p:grpSpPr>
          <a:xfrm rot="0">
            <a:off x="536734" y="537650"/>
            <a:ext cx="6141134" cy="9211701"/>
            <a:chOff x="0" y="0"/>
            <a:chExt cx="6350000" cy="9525000"/>
          </a:xfrm>
        </p:grpSpPr>
        <p:sp>
          <p:nvSpPr>
            <p:cNvPr name="Freeform 8" id="8"/>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56884" t="0" r="-68115" b="0"/>
              </a:stretch>
            </a:blipFill>
          </p:spPr>
        </p:sp>
      </p:grpSp>
      <p:grpSp>
        <p:nvGrpSpPr>
          <p:cNvPr name="Group 9" id="9"/>
          <p:cNvGrpSpPr/>
          <p:nvPr/>
        </p:nvGrpSpPr>
        <p:grpSpPr>
          <a:xfrm rot="0">
            <a:off x="8920799" y="3254730"/>
            <a:ext cx="810959" cy="572114"/>
            <a:chOff x="0" y="0"/>
            <a:chExt cx="5238387" cy="3695566"/>
          </a:xfrm>
        </p:grpSpPr>
        <p:sp>
          <p:nvSpPr>
            <p:cNvPr name="Freeform 10" id="10"/>
            <p:cNvSpPr/>
            <p:nvPr/>
          </p:nvSpPr>
          <p:spPr>
            <a:xfrm flipH="false" flipV="false" rot="0">
              <a:off x="0" y="0"/>
              <a:ext cx="5238386" cy="3695566"/>
            </a:xfrm>
            <a:custGeom>
              <a:avLst/>
              <a:gdLst/>
              <a:ahLst/>
              <a:cxnLst/>
              <a:rect r="r" b="b" t="t" l="l"/>
              <a:pathLst>
                <a:path h="3695566" w="5238386">
                  <a:moveTo>
                    <a:pt x="0" y="0"/>
                  </a:moveTo>
                  <a:lnTo>
                    <a:pt x="5238386" y="0"/>
                  </a:lnTo>
                  <a:lnTo>
                    <a:pt x="5238386" y="3695566"/>
                  </a:lnTo>
                  <a:lnTo>
                    <a:pt x="0" y="3695566"/>
                  </a:lnTo>
                  <a:close/>
                </a:path>
              </a:pathLst>
            </a:custGeom>
            <a:solidFill>
              <a:srgbClr val="DCCCC0"/>
            </a:solidFill>
          </p:spPr>
        </p:sp>
      </p:grpSp>
      <p:sp>
        <p:nvSpPr>
          <p:cNvPr name="Freeform 11" id="11"/>
          <p:cNvSpPr/>
          <p:nvPr/>
        </p:nvSpPr>
        <p:spPr>
          <a:xfrm flipH="false" flipV="false" rot="0">
            <a:off x="8899317" y="3254730"/>
            <a:ext cx="832441" cy="572114"/>
          </a:xfrm>
          <a:custGeom>
            <a:avLst/>
            <a:gdLst/>
            <a:ahLst/>
            <a:cxnLst/>
            <a:rect r="r" b="b" t="t" l="l"/>
            <a:pathLst>
              <a:path h="572114" w="832441">
                <a:moveTo>
                  <a:pt x="0" y="0"/>
                </a:moveTo>
                <a:lnTo>
                  <a:pt x="832441" y="0"/>
                </a:lnTo>
                <a:lnTo>
                  <a:pt x="832441" y="572113"/>
                </a:lnTo>
                <a:lnTo>
                  <a:pt x="0" y="5721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8851272" y="5099494"/>
            <a:ext cx="928530" cy="928530"/>
          </a:xfrm>
          <a:custGeom>
            <a:avLst/>
            <a:gdLst/>
            <a:ahLst/>
            <a:cxnLst/>
            <a:rect r="r" b="b" t="t" l="l"/>
            <a:pathLst>
              <a:path h="928530" w="928530">
                <a:moveTo>
                  <a:pt x="0" y="0"/>
                </a:moveTo>
                <a:lnTo>
                  <a:pt x="928530" y="0"/>
                </a:lnTo>
                <a:lnTo>
                  <a:pt x="928530" y="928530"/>
                </a:lnTo>
                <a:lnTo>
                  <a:pt x="0" y="9285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8619438" y="1177148"/>
            <a:ext cx="7829701" cy="1069976"/>
          </a:xfrm>
          <a:prstGeom prst="rect">
            <a:avLst/>
          </a:prstGeom>
        </p:spPr>
        <p:txBody>
          <a:bodyPr anchor="t" rtlCol="false" tIns="0" lIns="0" bIns="0" rIns="0">
            <a:spAutoFit/>
          </a:bodyPr>
          <a:lstStyle/>
          <a:p>
            <a:pPr algn="l" marL="0" indent="0" lvl="0">
              <a:lnSpc>
                <a:spcPts val="8000"/>
              </a:lnSpc>
              <a:spcBef>
                <a:spcPct val="0"/>
              </a:spcBef>
            </a:pPr>
            <a:r>
              <a:rPr lang="en-US" sz="8000">
                <a:solidFill>
                  <a:srgbClr val="9A6547"/>
                </a:solidFill>
                <a:latin typeface="Cabin Medium"/>
              </a:rPr>
              <a:t>Liên hệ</a:t>
            </a:r>
          </a:p>
        </p:txBody>
      </p:sp>
      <p:sp>
        <p:nvSpPr>
          <p:cNvPr name="TextBox 14" id="14"/>
          <p:cNvSpPr txBox="true"/>
          <p:nvPr/>
        </p:nvSpPr>
        <p:spPr>
          <a:xfrm rot="0">
            <a:off x="8619438" y="9115471"/>
            <a:ext cx="3402983" cy="356235"/>
          </a:xfrm>
          <a:prstGeom prst="rect">
            <a:avLst/>
          </a:prstGeom>
        </p:spPr>
        <p:txBody>
          <a:bodyPr anchor="t" rtlCol="false" tIns="0" lIns="0" bIns="0" rIns="0">
            <a:spAutoFit/>
          </a:bodyPr>
          <a:lstStyle/>
          <a:p>
            <a:pPr>
              <a:lnSpc>
                <a:spcPts val="2940"/>
              </a:lnSpc>
              <a:spcBef>
                <a:spcPct val="0"/>
              </a:spcBef>
            </a:pPr>
            <a:r>
              <a:rPr lang="en-US" sz="2100" u="sng">
                <a:solidFill>
                  <a:srgbClr val="705E51"/>
                </a:solidFill>
                <a:latin typeface="Cabin"/>
                <a:hlinkClick r:id="rId7" action="ppaction://hlinksldjump"/>
              </a:rPr>
              <a:t>Quay lại Trang Chương trình</a:t>
            </a:r>
          </a:p>
        </p:txBody>
      </p:sp>
      <p:grpSp>
        <p:nvGrpSpPr>
          <p:cNvPr name="Group 15" id="15"/>
          <p:cNvGrpSpPr/>
          <p:nvPr/>
        </p:nvGrpSpPr>
        <p:grpSpPr>
          <a:xfrm rot="0">
            <a:off x="10885422" y="3046366"/>
            <a:ext cx="3998476" cy="976836"/>
            <a:chOff x="0" y="0"/>
            <a:chExt cx="5331301" cy="1302448"/>
          </a:xfrm>
        </p:grpSpPr>
        <p:sp>
          <p:nvSpPr>
            <p:cNvPr name="TextBox 16" id="16"/>
            <p:cNvSpPr txBox="true"/>
            <p:nvPr/>
          </p:nvSpPr>
          <p:spPr>
            <a:xfrm rot="0">
              <a:off x="0" y="793945"/>
              <a:ext cx="5331301" cy="508635"/>
            </a:xfrm>
            <a:prstGeom prst="rect">
              <a:avLst/>
            </a:prstGeom>
          </p:spPr>
          <p:txBody>
            <a:bodyPr anchor="t" rtlCol="false" tIns="0" lIns="0" bIns="0" rIns="0">
              <a:spAutoFit/>
            </a:bodyPr>
            <a:lstStyle/>
            <a:p>
              <a:pPr marL="0" indent="0" lvl="1">
                <a:lnSpc>
                  <a:spcPts val="3120"/>
                </a:lnSpc>
                <a:spcBef>
                  <a:spcPct val="0"/>
                </a:spcBef>
              </a:pPr>
              <a:r>
                <a:rPr lang="en-US" sz="2400">
                  <a:solidFill>
                    <a:srgbClr val="705E51"/>
                  </a:solidFill>
                  <a:latin typeface="Cabin"/>
                </a:rPr>
                <a:t>xinchao@trangwebhay.vn</a:t>
              </a:r>
            </a:p>
          </p:txBody>
        </p:sp>
        <p:sp>
          <p:nvSpPr>
            <p:cNvPr name="TextBox 17" id="17"/>
            <p:cNvSpPr txBox="true"/>
            <p:nvPr/>
          </p:nvSpPr>
          <p:spPr>
            <a:xfrm rot="0">
              <a:off x="0" y="-28575"/>
              <a:ext cx="5331301" cy="637328"/>
            </a:xfrm>
            <a:prstGeom prst="rect">
              <a:avLst/>
            </a:prstGeom>
          </p:spPr>
          <p:txBody>
            <a:bodyPr anchor="t" rtlCol="false" tIns="0" lIns="0" bIns="0" rIns="0">
              <a:spAutoFit/>
            </a:bodyPr>
            <a:lstStyle/>
            <a:p>
              <a:pPr algn="just">
                <a:lnSpc>
                  <a:spcPts val="3965"/>
                </a:lnSpc>
              </a:pPr>
              <a:r>
                <a:rPr lang="en-US" sz="3050">
                  <a:solidFill>
                    <a:srgbClr val="705E51"/>
                  </a:solidFill>
                  <a:latin typeface="Cabin Medium"/>
                </a:rPr>
                <a:t>Email</a:t>
              </a:r>
            </a:p>
          </p:txBody>
        </p:sp>
      </p:grpSp>
      <p:grpSp>
        <p:nvGrpSpPr>
          <p:cNvPr name="Group 18" id="18"/>
          <p:cNvGrpSpPr/>
          <p:nvPr/>
        </p:nvGrpSpPr>
        <p:grpSpPr>
          <a:xfrm rot="0">
            <a:off x="10885422" y="5039346"/>
            <a:ext cx="3998476" cy="976836"/>
            <a:chOff x="0" y="0"/>
            <a:chExt cx="5331301" cy="1302448"/>
          </a:xfrm>
        </p:grpSpPr>
        <p:sp>
          <p:nvSpPr>
            <p:cNvPr name="TextBox 19" id="19"/>
            <p:cNvSpPr txBox="true"/>
            <p:nvPr/>
          </p:nvSpPr>
          <p:spPr>
            <a:xfrm rot="0">
              <a:off x="0" y="793945"/>
              <a:ext cx="5331301" cy="508635"/>
            </a:xfrm>
            <a:prstGeom prst="rect">
              <a:avLst/>
            </a:prstGeom>
          </p:spPr>
          <p:txBody>
            <a:bodyPr anchor="t" rtlCol="false" tIns="0" lIns="0" bIns="0" rIns="0">
              <a:spAutoFit/>
            </a:bodyPr>
            <a:lstStyle/>
            <a:p>
              <a:pPr marL="0" indent="0" lvl="1">
                <a:lnSpc>
                  <a:spcPts val="3120"/>
                </a:lnSpc>
                <a:spcBef>
                  <a:spcPct val="0"/>
                </a:spcBef>
              </a:pPr>
              <a:r>
                <a:rPr lang="en-US" sz="2400">
                  <a:solidFill>
                    <a:srgbClr val="705E51"/>
                  </a:solidFill>
                  <a:latin typeface="Cabin"/>
                </a:rPr>
                <a:t>@trangwebhay</a:t>
              </a:r>
            </a:p>
          </p:txBody>
        </p:sp>
        <p:sp>
          <p:nvSpPr>
            <p:cNvPr name="TextBox 20" id="20"/>
            <p:cNvSpPr txBox="true"/>
            <p:nvPr/>
          </p:nvSpPr>
          <p:spPr>
            <a:xfrm rot="0">
              <a:off x="0" y="-28575"/>
              <a:ext cx="5331301" cy="637328"/>
            </a:xfrm>
            <a:prstGeom prst="rect">
              <a:avLst/>
            </a:prstGeom>
          </p:spPr>
          <p:txBody>
            <a:bodyPr anchor="t" rtlCol="false" tIns="0" lIns="0" bIns="0" rIns="0">
              <a:spAutoFit/>
            </a:bodyPr>
            <a:lstStyle/>
            <a:p>
              <a:pPr algn="just">
                <a:lnSpc>
                  <a:spcPts val="3965"/>
                </a:lnSpc>
              </a:pPr>
              <a:r>
                <a:rPr lang="en-US" sz="3050">
                  <a:solidFill>
                    <a:srgbClr val="705E51"/>
                  </a:solidFill>
                  <a:latin typeface="Cabin Medium"/>
                </a:rPr>
                <a:t>Mạng xã hội</a:t>
              </a:r>
            </a:p>
          </p:txBody>
        </p:sp>
      </p:grpSp>
      <p:grpSp>
        <p:nvGrpSpPr>
          <p:cNvPr name="Group 21" id="21"/>
          <p:cNvGrpSpPr/>
          <p:nvPr/>
        </p:nvGrpSpPr>
        <p:grpSpPr>
          <a:xfrm rot="0">
            <a:off x="10885422" y="7044168"/>
            <a:ext cx="3998476" cy="976836"/>
            <a:chOff x="0" y="0"/>
            <a:chExt cx="5331301" cy="1302448"/>
          </a:xfrm>
        </p:grpSpPr>
        <p:sp>
          <p:nvSpPr>
            <p:cNvPr name="TextBox 22" id="22"/>
            <p:cNvSpPr txBox="true"/>
            <p:nvPr/>
          </p:nvSpPr>
          <p:spPr>
            <a:xfrm rot="0">
              <a:off x="0" y="793945"/>
              <a:ext cx="5331301" cy="497205"/>
            </a:xfrm>
            <a:prstGeom prst="rect">
              <a:avLst/>
            </a:prstGeom>
          </p:spPr>
          <p:txBody>
            <a:bodyPr anchor="t" rtlCol="false" tIns="0" lIns="0" bIns="0" rIns="0">
              <a:spAutoFit/>
            </a:bodyPr>
            <a:lstStyle/>
            <a:p>
              <a:pPr marL="0" indent="0" lvl="1">
                <a:lnSpc>
                  <a:spcPts val="3022"/>
                </a:lnSpc>
                <a:spcBef>
                  <a:spcPct val="0"/>
                </a:spcBef>
              </a:pPr>
              <a:r>
                <a:rPr lang="en-US" sz="2325">
                  <a:solidFill>
                    <a:srgbClr val="705E51"/>
                  </a:solidFill>
                  <a:latin typeface="Cabin"/>
                </a:rPr>
                <a:t>0912 345 678</a:t>
              </a:r>
            </a:p>
          </p:txBody>
        </p:sp>
        <p:sp>
          <p:nvSpPr>
            <p:cNvPr name="TextBox 23" id="23"/>
            <p:cNvSpPr txBox="true"/>
            <p:nvPr/>
          </p:nvSpPr>
          <p:spPr>
            <a:xfrm rot="0">
              <a:off x="0" y="-28575"/>
              <a:ext cx="5331301" cy="637328"/>
            </a:xfrm>
            <a:prstGeom prst="rect">
              <a:avLst/>
            </a:prstGeom>
          </p:spPr>
          <p:txBody>
            <a:bodyPr anchor="t" rtlCol="false" tIns="0" lIns="0" bIns="0" rIns="0">
              <a:spAutoFit/>
            </a:bodyPr>
            <a:lstStyle/>
            <a:p>
              <a:pPr algn="just">
                <a:lnSpc>
                  <a:spcPts val="3965"/>
                </a:lnSpc>
              </a:pPr>
              <a:r>
                <a:rPr lang="en-US" sz="3050">
                  <a:solidFill>
                    <a:srgbClr val="705E51"/>
                  </a:solidFill>
                  <a:latin typeface="Cabin Medium"/>
                </a:rPr>
                <a:t>Điện thoại</a:t>
              </a:r>
            </a:p>
          </p:txBody>
        </p:sp>
      </p:grpSp>
      <p:grpSp>
        <p:nvGrpSpPr>
          <p:cNvPr name="Group 24" id="24"/>
          <p:cNvGrpSpPr/>
          <p:nvPr/>
        </p:nvGrpSpPr>
        <p:grpSpPr>
          <a:xfrm rot="0">
            <a:off x="9071282" y="7114640"/>
            <a:ext cx="491132" cy="845992"/>
            <a:chOff x="0" y="0"/>
            <a:chExt cx="854133" cy="1471273"/>
          </a:xfrm>
        </p:grpSpPr>
        <p:sp>
          <p:nvSpPr>
            <p:cNvPr name="Freeform 25" id="25"/>
            <p:cNvSpPr/>
            <p:nvPr/>
          </p:nvSpPr>
          <p:spPr>
            <a:xfrm flipH="false" flipV="false" rot="0">
              <a:off x="0" y="0"/>
              <a:ext cx="854133" cy="1471273"/>
            </a:xfrm>
            <a:custGeom>
              <a:avLst/>
              <a:gdLst/>
              <a:ahLst/>
              <a:cxnLst/>
              <a:rect r="r" b="b" t="t" l="l"/>
              <a:pathLst>
                <a:path h="1471273" w="854133">
                  <a:moveTo>
                    <a:pt x="408297" y="0"/>
                  </a:moveTo>
                  <a:lnTo>
                    <a:pt x="445836" y="0"/>
                  </a:lnTo>
                  <a:cubicBezTo>
                    <a:pt x="671333" y="0"/>
                    <a:pt x="854133" y="182801"/>
                    <a:pt x="854133" y="408297"/>
                  </a:cubicBezTo>
                  <a:lnTo>
                    <a:pt x="854133" y="1062976"/>
                  </a:lnTo>
                  <a:cubicBezTo>
                    <a:pt x="854133" y="1288472"/>
                    <a:pt x="671333" y="1471273"/>
                    <a:pt x="445836" y="1471273"/>
                  </a:cubicBezTo>
                  <a:lnTo>
                    <a:pt x="408297" y="1471273"/>
                  </a:lnTo>
                  <a:cubicBezTo>
                    <a:pt x="182801" y="1471273"/>
                    <a:pt x="0" y="1288472"/>
                    <a:pt x="0" y="1062976"/>
                  </a:cubicBezTo>
                  <a:lnTo>
                    <a:pt x="0" y="408297"/>
                  </a:lnTo>
                  <a:cubicBezTo>
                    <a:pt x="0" y="182801"/>
                    <a:pt x="182801" y="0"/>
                    <a:pt x="408297" y="0"/>
                  </a:cubicBezTo>
                  <a:close/>
                </a:path>
              </a:pathLst>
            </a:custGeom>
            <a:solidFill>
              <a:srgbClr val="DCCCC0"/>
            </a:solidFill>
          </p:spPr>
        </p:sp>
      </p:grpSp>
      <p:sp>
        <p:nvSpPr>
          <p:cNvPr name="Freeform 26" id="26"/>
          <p:cNvSpPr/>
          <p:nvPr/>
        </p:nvSpPr>
        <p:spPr>
          <a:xfrm flipH="false" flipV="false" rot="0">
            <a:off x="9059735" y="7107020"/>
            <a:ext cx="511605" cy="863137"/>
          </a:xfrm>
          <a:custGeom>
            <a:avLst/>
            <a:gdLst/>
            <a:ahLst/>
            <a:cxnLst/>
            <a:rect r="r" b="b" t="t" l="l"/>
            <a:pathLst>
              <a:path h="863137" w="511605">
                <a:moveTo>
                  <a:pt x="0" y="0"/>
                </a:moveTo>
                <a:lnTo>
                  <a:pt x="511605" y="0"/>
                </a:lnTo>
                <a:lnTo>
                  <a:pt x="511605" y="863138"/>
                </a:lnTo>
                <a:lnTo>
                  <a:pt x="0" y="8631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656568" y="5594870"/>
            <a:ext cx="1007633" cy="930687"/>
          </a:xfrm>
          <a:custGeom>
            <a:avLst/>
            <a:gdLst/>
            <a:ahLst/>
            <a:cxnLst/>
            <a:rect r="r" b="b" t="t" l="l"/>
            <a:pathLst>
              <a:path h="930687" w="1007633">
                <a:moveTo>
                  <a:pt x="0" y="0"/>
                </a:moveTo>
                <a:lnTo>
                  <a:pt x="1007633" y="0"/>
                </a:lnTo>
                <a:lnTo>
                  <a:pt x="1007633" y="930687"/>
                </a:lnTo>
                <a:lnTo>
                  <a:pt x="0" y="930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04067" y="5743267"/>
            <a:ext cx="1007633" cy="822595"/>
          </a:xfrm>
          <a:custGeom>
            <a:avLst/>
            <a:gdLst/>
            <a:ahLst/>
            <a:cxnLst/>
            <a:rect r="r" b="b" t="t" l="l"/>
            <a:pathLst>
              <a:path h="822595" w="1007633">
                <a:moveTo>
                  <a:pt x="0" y="0"/>
                </a:moveTo>
                <a:lnTo>
                  <a:pt x="1007633" y="0"/>
                </a:lnTo>
                <a:lnTo>
                  <a:pt x="1007633" y="822595"/>
                </a:lnTo>
                <a:lnTo>
                  <a:pt x="0" y="8225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898400" y="7535022"/>
            <a:ext cx="765801" cy="1007633"/>
          </a:xfrm>
          <a:custGeom>
            <a:avLst/>
            <a:gdLst/>
            <a:ahLst/>
            <a:cxnLst/>
            <a:rect r="r" b="b" t="t" l="l"/>
            <a:pathLst>
              <a:path h="1007633" w="765801">
                <a:moveTo>
                  <a:pt x="0" y="0"/>
                </a:moveTo>
                <a:lnTo>
                  <a:pt x="765801" y="0"/>
                </a:lnTo>
                <a:lnTo>
                  <a:pt x="765801" y="1007633"/>
                </a:lnTo>
                <a:lnTo>
                  <a:pt x="0" y="10076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808952" y="7629373"/>
            <a:ext cx="602748" cy="1007633"/>
          </a:xfrm>
          <a:custGeom>
            <a:avLst/>
            <a:gdLst/>
            <a:ahLst/>
            <a:cxnLst/>
            <a:rect r="r" b="b" t="t" l="l"/>
            <a:pathLst>
              <a:path h="1007633" w="602748">
                <a:moveTo>
                  <a:pt x="0" y="0"/>
                </a:moveTo>
                <a:lnTo>
                  <a:pt x="602748" y="0"/>
                </a:lnTo>
                <a:lnTo>
                  <a:pt x="602748" y="1007633"/>
                </a:lnTo>
                <a:lnTo>
                  <a:pt x="0" y="10076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622281" y="5556397"/>
            <a:ext cx="791450" cy="1007633"/>
          </a:xfrm>
          <a:custGeom>
            <a:avLst/>
            <a:gdLst/>
            <a:ahLst/>
            <a:cxnLst/>
            <a:rect r="r" b="b" t="t" l="l"/>
            <a:pathLst>
              <a:path h="1007633" w="791450">
                <a:moveTo>
                  <a:pt x="0" y="0"/>
                </a:moveTo>
                <a:lnTo>
                  <a:pt x="791450" y="0"/>
                </a:lnTo>
                <a:lnTo>
                  <a:pt x="791450" y="1007633"/>
                </a:lnTo>
                <a:lnTo>
                  <a:pt x="0" y="10076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4261688" y="5808305"/>
            <a:ext cx="1007633" cy="692519"/>
          </a:xfrm>
          <a:custGeom>
            <a:avLst/>
            <a:gdLst/>
            <a:ahLst/>
            <a:cxnLst/>
            <a:rect r="r" b="b" t="t" l="l"/>
            <a:pathLst>
              <a:path h="692519" w="1007633">
                <a:moveTo>
                  <a:pt x="0" y="0"/>
                </a:moveTo>
                <a:lnTo>
                  <a:pt x="1007633" y="0"/>
                </a:lnTo>
                <a:lnTo>
                  <a:pt x="1007633" y="692519"/>
                </a:lnTo>
                <a:lnTo>
                  <a:pt x="0" y="69251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5689151" y="7535022"/>
            <a:ext cx="657710" cy="1007633"/>
          </a:xfrm>
          <a:custGeom>
            <a:avLst/>
            <a:gdLst/>
            <a:ahLst/>
            <a:cxnLst/>
            <a:rect r="r" b="b" t="t" l="l"/>
            <a:pathLst>
              <a:path h="1007633" w="657710">
                <a:moveTo>
                  <a:pt x="0" y="0"/>
                </a:moveTo>
                <a:lnTo>
                  <a:pt x="657710" y="0"/>
                </a:lnTo>
                <a:lnTo>
                  <a:pt x="657710" y="1007633"/>
                </a:lnTo>
                <a:lnTo>
                  <a:pt x="0" y="100763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4397260" y="7629373"/>
            <a:ext cx="736488" cy="1007633"/>
          </a:xfrm>
          <a:custGeom>
            <a:avLst/>
            <a:gdLst/>
            <a:ahLst/>
            <a:cxnLst/>
            <a:rect r="r" b="b" t="t" l="l"/>
            <a:pathLst>
              <a:path h="1007633" w="736488">
                <a:moveTo>
                  <a:pt x="0" y="0"/>
                </a:moveTo>
                <a:lnTo>
                  <a:pt x="736489" y="0"/>
                </a:lnTo>
                <a:lnTo>
                  <a:pt x="736489" y="1007633"/>
                </a:lnTo>
                <a:lnTo>
                  <a:pt x="0" y="100763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3371811" y="5556397"/>
            <a:ext cx="1007633" cy="1007633"/>
          </a:xfrm>
          <a:custGeom>
            <a:avLst/>
            <a:gdLst/>
            <a:ahLst/>
            <a:cxnLst/>
            <a:rect r="r" b="b" t="t" l="l"/>
            <a:pathLst>
              <a:path h="1007633" w="1007633">
                <a:moveTo>
                  <a:pt x="0" y="0"/>
                </a:moveTo>
                <a:lnTo>
                  <a:pt x="1007633" y="0"/>
                </a:lnTo>
                <a:lnTo>
                  <a:pt x="1007633" y="1007633"/>
                </a:lnTo>
                <a:lnTo>
                  <a:pt x="0" y="100763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2253050" y="5650748"/>
            <a:ext cx="740153" cy="1007633"/>
          </a:xfrm>
          <a:custGeom>
            <a:avLst/>
            <a:gdLst/>
            <a:ahLst/>
            <a:cxnLst/>
            <a:rect r="r" b="b" t="t" l="l"/>
            <a:pathLst>
              <a:path h="1007633" w="740153">
                <a:moveTo>
                  <a:pt x="0" y="0"/>
                </a:moveTo>
                <a:lnTo>
                  <a:pt x="740152" y="0"/>
                </a:lnTo>
                <a:lnTo>
                  <a:pt x="740152" y="1007633"/>
                </a:lnTo>
                <a:lnTo>
                  <a:pt x="0" y="100763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3371811" y="7535022"/>
            <a:ext cx="1007633" cy="1007633"/>
          </a:xfrm>
          <a:custGeom>
            <a:avLst/>
            <a:gdLst/>
            <a:ahLst/>
            <a:cxnLst/>
            <a:rect r="r" b="b" t="t" l="l"/>
            <a:pathLst>
              <a:path h="1007633" w="1007633">
                <a:moveTo>
                  <a:pt x="0" y="0"/>
                </a:moveTo>
                <a:lnTo>
                  <a:pt x="1007633" y="0"/>
                </a:lnTo>
                <a:lnTo>
                  <a:pt x="1007633" y="1007633"/>
                </a:lnTo>
                <a:lnTo>
                  <a:pt x="0" y="1007633"/>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2119309" y="7629373"/>
            <a:ext cx="1007633" cy="1007633"/>
          </a:xfrm>
          <a:custGeom>
            <a:avLst/>
            <a:gdLst/>
            <a:ahLst/>
            <a:cxnLst/>
            <a:rect r="r" b="b" t="t" l="l"/>
            <a:pathLst>
              <a:path h="1007633" w="1007633">
                <a:moveTo>
                  <a:pt x="0" y="0"/>
                </a:moveTo>
                <a:lnTo>
                  <a:pt x="1007634" y="0"/>
                </a:lnTo>
                <a:lnTo>
                  <a:pt x="1007634" y="1007633"/>
                </a:lnTo>
                <a:lnTo>
                  <a:pt x="0" y="1007633"/>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1229432" y="5650748"/>
            <a:ext cx="1007633" cy="818931"/>
          </a:xfrm>
          <a:custGeom>
            <a:avLst/>
            <a:gdLst/>
            <a:ahLst/>
            <a:cxnLst/>
            <a:rect r="r" b="b" t="t" l="l"/>
            <a:pathLst>
              <a:path h="818931" w="1007633">
                <a:moveTo>
                  <a:pt x="0" y="0"/>
                </a:moveTo>
                <a:lnTo>
                  <a:pt x="1007633" y="0"/>
                </a:lnTo>
                <a:lnTo>
                  <a:pt x="1007633" y="818931"/>
                </a:lnTo>
                <a:lnTo>
                  <a:pt x="0" y="818931"/>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9976931" y="5707542"/>
            <a:ext cx="1007633" cy="894046"/>
          </a:xfrm>
          <a:custGeom>
            <a:avLst/>
            <a:gdLst/>
            <a:ahLst/>
            <a:cxnLst/>
            <a:rect r="r" b="b" t="t" l="l"/>
            <a:pathLst>
              <a:path h="894046" w="1007633">
                <a:moveTo>
                  <a:pt x="0" y="0"/>
                </a:moveTo>
                <a:lnTo>
                  <a:pt x="1007633" y="0"/>
                </a:lnTo>
                <a:lnTo>
                  <a:pt x="1007633" y="894045"/>
                </a:lnTo>
                <a:lnTo>
                  <a:pt x="0" y="894045"/>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1229432" y="7535022"/>
            <a:ext cx="1007633" cy="1007633"/>
          </a:xfrm>
          <a:custGeom>
            <a:avLst/>
            <a:gdLst/>
            <a:ahLst/>
            <a:cxnLst/>
            <a:rect r="r" b="b" t="t" l="l"/>
            <a:pathLst>
              <a:path h="1007633" w="1007633">
                <a:moveTo>
                  <a:pt x="0" y="0"/>
                </a:moveTo>
                <a:lnTo>
                  <a:pt x="1007633" y="0"/>
                </a:lnTo>
                <a:lnTo>
                  <a:pt x="1007633" y="1007633"/>
                </a:lnTo>
                <a:lnTo>
                  <a:pt x="0" y="1007633"/>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9976931" y="7665098"/>
            <a:ext cx="1007633" cy="936183"/>
          </a:xfrm>
          <a:custGeom>
            <a:avLst/>
            <a:gdLst/>
            <a:ahLst/>
            <a:cxnLst/>
            <a:rect r="r" b="b" t="t" l="l"/>
            <a:pathLst>
              <a:path h="936183" w="1007633">
                <a:moveTo>
                  <a:pt x="0" y="0"/>
                </a:moveTo>
                <a:lnTo>
                  <a:pt x="1007633" y="0"/>
                </a:lnTo>
                <a:lnTo>
                  <a:pt x="1007633" y="936183"/>
                </a:lnTo>
                <a:lnTo>
                  <a:pt x="0" y="936183"/>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AutoShape 18" id="18"/>
          <p:cNvSpPr/>
          <p:nvPr/>
        </p:nvSpPr>
        <p:spPr>
          <a:xfrm rot="0">
            <a:off x="0" y="0"/>
            <a:ext cx="18288000" cy="4578342"/>
          </a:xfrm>
          <a:prstGeom prst="rect">
            <a:avLst/>
          </a:prstGeom>
          <a:solidFill>
            <a:srgbClr val="DCCCC0"/>
          </a:solidFill>
        </p:spPr>
      </p:sp>
      <p:grpSp>
        <p:nvGrpSpPr>
          <p:cNvPr name="Group 19" id="19"/>
          <p:cNvGrpSpPr/>
          <p:nvPr/>
        </p:nvGrpSpPr>
        <p:grpSpPr>
          <a:xfrm rot="0">
            <a:off x="3367561" y="1147490"/>
            <a:ext cx="12241813" cy="2283361"/>
            <a:chOff x="0" y="0"/>
            <a:chExt cx="16322417" cy="3044482"/>
          </a:xfrm>
        </p:grpSpPr>
        <p:sp>
          <p:nvSpPr>
            <p:cNvPr name="TextBox 20" id="20"/>
            <p:cNvSpPr txBox="true"/>
            <p:nvPr/>
          </p:nvSpPr>
          <p:spPr>
            <a:xfrm rot="0">
              <a:off x="0" y="142875"/>
              <a:ext cx="16322417" cy="1474259"/>
            </a:xfrm>
            <a:prstGeom prst="rect">
              <a:avLst/>
            </a:prstGeom>
          </p:spPr>
          <p:txBody>
            <a:bodyPr anchor="t" rtlCol="false" tIns="0" lIns="0" bIns="0" rIns="0">
              <a:spAutoFit/>
            </a:bodyPr>
            <a:lstStyle/>
            <a:p>
              <a:pPr algn="ctr" marL="0" indent="0" lvl="0">
                <a:lnSpc>
                  <a:spcPts val="8000"/>
                </a:lnSpc>
                <a:spcBef>
                  <a:spcPct val="0"/>
                </a:spcBef>
              </a:pPr>
              <a:r>
                <a:rPr lang="en-US" sz="8000" u="none">
                  <a:solidFill>
                    <a:srgbClr val="9A6547"/>
                  </a:solidFill>
                  <a:latin typeface="Cabin Medium"/>
                </a:rPr>
                <a:t>Trang tài nguyên</a:t>
              </a:r>
            </a:p>
          </p:txBody>
        </p:sp>
        <p:sp>
          <p:nvSpPr>
            <p:cNvPr name="TextBox 21" id="21"/>
            <p:cNvSpPr txBox="true"/>
            <p:nvPr/>
          </p:nvSpPr>
          <p:spPr>
            <a:xfrm rot="0">
              <a:off x="0" y="1871002"/>
              <a:ext cx="16322417" cy="1173480"/>
            </a:xfrm>
            <a:prstGeom prst="rect">
              <a:avLst/>
            </a:prstGeom>
          </p:spPr>
          <p:txBody>
            <a:bodyPr anchor="t" rtlCol="false" tIns="0" lIns="0" bIns="0" rIns="0">
              <a:spAutoFit/>
            </a:bodyPr>
            <a:lstStyle/>
            <a:p>
              <a:pPr algn="ctr">
                <a:lnSpc>
                  <a:spcPts val="3600"/>
                </a:lnSpc>
              </a:pPr>
              <a:r>
                <a:rPr lang="en-US" sz="2400">
                  <a:solidFill>
                    <a:srgbClr val="705E51"/>
                  </a:solidFill>
                  <a:latin typeface="Cabin"/>
                </a:rPr>
                <a:t>Sử dụng các tài nguyên thiết kế này trong Bản thuyết trình Canva của bạn. Thiết kế vui vẻ!</a:t>
              </a:r>
            </a:p>
            <a:p>
              <a:pPr algn="ctr">
                <a:lnSpc>
                  <a:spcPts val="3600"/>
                </a:lnSpc>
              </a:pPr>
              <a:r>
                <a:rPr lang="en-US" sz="2400">
                  <a:solidFill>
                    <a:srgbClr val="705E51"/>
                  </a:solidFill>
                  <a:latin typeface="Cabin"/>
                </a:rPr>
                <a:t>Đừng quên xóa trang này trước khi trình bày.</a:t>
              </a:r>
            </a:p>
          </p:txBody>
        </p:sp>
      </p:gr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18288000" cy="4578342"/>
          </a:xfrm>
          <a:prstGeom prst="rect">
            <a:avLst/>
          </a:prstGeom>
          <a:solidFill>
            <a:srgbClr val="DCCCC0"/>
          </a:solidFill>
        </p:spPr>
      </p:sp>
      <p:grpSp>
        <p:nvGrpSpPr>
          <p:cNvPr name="Group 3" id="3"/>
          <p:cNvGrpSpPr/>
          <p:nvPr/>
        </p:nvGrpSpPr>
        <p:grpSpPr>
          <a:xfrm rot="0">
            <a:off x="10269517" y="7477161"/>
            <a:ext cx="3811166" cy="2286700"/>
            <a:chOff x="0" y="0"/>
            <a:chExt cx="6350000" cy="3810000"/>
          </a:xfrm>
        </p:grpSpPr>
        <p:sp>
          <p:nvSpPr>
            <p:cNvPr name="Freeform 4" id="4"/>
            <p:cNvSpPr/>
            <p:nvPr/>
          </p:nvSpPr>
          <p:spPr>
            <a:xfrm flipH="false" flipV="false" rot="0">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solidFill>
              <a:srgbClr val="000000">
                <a:alpha val="0"/>
              </a:srgbClr>
            </a:solidFill>
            <a:ln w="12700">
              <a:solidFill>
                <a:srgbClr val="000000"/>
              </a:solidFill>
            </a:ln>
          </p:spPr>
        </p:sp>
      </p:grpSp>
      <p:grpSp>
        <p:nvGrpSpPr>
          <p:cNvPr name="Group 5" id="5"/>
          <p:cNvGrpSpPr/>
          <p:nvPr/>
        </p:nvGrpSpPr>
        <p:grpSpPr>
          <a:xfrm rot="0">
            <a:off x="5976652" y="7477189"/>
            <a:ext cx="3511815" cy="2286700"/>
            <a:chOff x="0" y="0"/>
            <a:chExt cx="3272790" cy="2131060"/>
          </a:xfrm>
        </p:grpSpPr>
        <p:sp>
          <p:nvSpPr>
            <p:cNvPr name="Freeform 6" id="6"/>
            <p:cNvSpPr/>
            <p:nvPr/>
          </p:nvSpPr>
          <p:spPr>
            <a:xfrm flipH="false" flipV="false" rot="0">
              <a:off x="0" y="0"/>
              <a:ext cx="3272790" cy="2131060"/>
            </a:xfrm>
            <a:custGeom>
              <a:avLst/>
              <a:gdLst/>
              <a:ahLst/>
              <a:cxnLst/>
              <a:rect r="r" b="b" t="t" l="l"/>
              <a:pathLst>
                <a:path h="2131060" w="3272790">
                  <a:moveTo>
                    <a:pt x="0" y="0"/>
                  </a:moveTo>
                  <a:lnTo>
                    <a:pt x="2767330" y="0"/>
                  </a:lnTo>
                  <a:cubicBezTo>
                    <a:pt x="3046730" y="0"/>
                    <a:pt x="3272790" y="226060"/>
                    <a:pt x="3272790" y="505460"/>
                  </a:cubicBezTo>
                  <a:lnTo>
                    <a:pt x="3272790" y="2131060"/>
                  </a:lnTo>
                  <a:lnTo>
                    <a:pt x="0" y="2131060"/>
                  </a:lnTo>
                  <a:lnTo>
                    <a:pt x="0" y="0"/>
                  </a:lnTo>
                  <a:close/>
                </a:path>
              </a:pathLst>
            </a:custGeom>
            <a:solidFill>
              <a:srgbClr val="000000">
                <a:alpha val="0"/>
              </a:srgbClr>
            </a:solidFill>
            <a:ln w="12700">
              <a:solidFill>
                <a:srgbClr val="000000"/>
              </a:solidFill>
            </a:ln>
          </p:spPr>
        </p:sp>
      </p:grpSp>
      <p:grpSp>
        <p:nvGrpSpPr>
          <p:cNvPr name="Group 7" id="7"/>
          <p:cNvGrpSpPr/>
          <p:nvPr/>
        </p:nvGrpSpPr>
        <p:grpSpPr>
          <a:xfrm rot="0">
            <a:off x="1130358" y="7477189"/>
            <a:ext cx="4065244" cy="2286671"/>
            <a:chOff x="0" y="0"/>
            <a:chExt cx="11289030" cy="6350000"/>
          </a:xfrm>
        </p:grpSpPr>
        <p:sp>
          <p:nvSpPr>
            <p:cNvPr name="Freeform 8" id="8"/>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solidFill>
              <a:srgbClr val="000000">
                <a:alpha val="0"/>
              </a:srgbClr>
            </a:solidFill>
            <a:ln w="12700">
              <a:solidFill>
                <a:srgbClr val="000000"/>
              </a:solidFill>
            </a:ln>
          </p:spPr>
        </p:sp>
      </p:grpSp>
      <p:grpSp>
        <p:nvGrpSpPr>
          <p:cNvPr name="Group 9" id="9"/>
          <p:cNvGrpSpPr/>
          <p:nvPr/>
        </p:nvGrpSpPr>
        <p:grpSpPr>
          <a:xfrm rot="0">
            <a:off x="10043160" y="4946054"/>
            <a:ext cx="4065244" cy="1626098"/>
            <a:chOff x="0" y="0"/>
            <a:chExt cx="6350000" cy="2540000"/>
          </a:xfrm>
        </p:grpSpPr>
        <p:sp>
          <p:nvSpPr>
            <p:cNvPr name="Freeform 10" id="10"/>
            <p:cNvSpPr/>
            <p:nvPr/>
          </p:nvSpPr>
          <p:spPr>
            <a:xfrm flipH="false" flipV="false" rot="0">
              <a:off x="0" y="0"/>
              <a:ext cx="6350000" cy="2540000"/>
            </a:xfrm>
            <a:custGeom>
              <a:avLst/>
              <a:gdLst/>
              <a:ahLst/>
              <a:cxnLst/>
              <a:rect r="r" b="b" t="t" l="l"/>
              <a:pathLst>
                <a:path h="2540000" w="635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solidFill>
              <a:srgbClr val="000000">
                <a:alpha val="0"/>
              </a:srgbClr>
            </a:solidFill>
            <a:ln w="12700">
              <a:solidFill>
                <a:srgbClr val="000000"/>
              </a:solidFill>
            </a:ln>
          </p:spPr>
        </p:sp>
      </p:grpSp>
      <p:grpSp>
        <p:nvGrpSpPr>
          <p:cNvPr name="Group 11" id="11"/>
          <p:cNvGrpSpPr>
            <a:grpSpLocks noChangeAspect="true"/>
          </p:cNvGrpSpPr>
          <p:nvPr/>
        </p:nvGrpSpPr>
        <p:grpSpPr>
          <a:xfrm rot="0">
            <a:off x="5701632" y="4819015"/>
            <a:ext cx="3811166" cy="2286700"/>
            <a:chOff x="0" y="0"/>
            <a:chExt cx="6350000" cy="3810000"/>
          </a:xfrm>
        </p:grpSpPr>
        <p:sp>
          <p:nvSpPr>
            <p:cNvPr name="Freeform 12" id="12"/>
            <p:cNvSpPr/>
            <p:nvPr/>
          </p:nvSpPr>
          <p:spPr>
            <a:xfrm flipH="false" flipV="false" rot="0">
              <a:off x="0" y="0"/>
              <a:ext cx="6350000" cy="3810000"/>
            </a:xfrm>
            <a:custGeom>
              <a:avLst/>
              <a:gdLst/>
              <a:ahLst/>
              <a:cxnLst/>
              <a:rect r="r" b="b" t="t" l="l"/>
              <a:pathLst>
                <a:path h="3810000" w="6350000">
                  <a:moveTo>
                    <a:pt x="0" y="1905000"/>
                  </a:moveTo>
                  <a:lnTo>
                    <a:pt x="0" y="1905000"/>
                  </a:lnTo>
                  <a:cubicBezTo>
                    <a:pt x="0" y="853440"/>
                    <a:pt x="853440" y="0"/>
                    <a:pt x="1905000" y="0"/>
                  </a:cubicBezTo>
                  <a:lnTo>
                    <a:pt x="4445000" y="0"/>
                  </a:lnTo>
                  <a:cubicBezTo>
                    <a:pt x="5496560" y="0"/>
                    <a:pt x="6350000" y="853440"/>
                    <a:pt x="6350000" y="1905000"/>
                  </a:cubicBezTo>
                  <a:lnTo>
                    <a:pt x="6350000" y="1905000"/>
                  </a:lnTo>
                  <a:cubicBezTo>
                    <a:pt x="6350000" y="2956560"/>
                    <a:pt x="5496560" y="3810000"/>
                    <a:pt x="4445000" y="3810000"/>
                  </a:cubicBezTo>
                  <a:lnTo>
                    <a:pt x="1905000" y="3810000"/>
                  </a:lnTo>
                  <a:cubicBezTo>
                    <a:pt x="853440" y="3810000"/>
                    <a:pt x="0" y="2956560"/>
                    <a:pt x="0" y="1905000"/>
                  </a:cubicBezTo>
                  <a:close/>
                </a:path>
              </a:pathLst>
            </a:custGeom>
            <a:solidFill>
              <a:srgbClr val="000000">
                <a:alpha val="0"/>
              </a:srgbClr>
            </a:solidFill>
            <a:ln w="12700">
              <a:solidFill>
                <a:srgbClr val="000000"/>
              </a:solidFill>
            </a:ln>
          </p:spPr>
        </p:sp>
        <p:sp>
          <p:nvSpPr>
            <p:cNvPr name="Freeform 13" id="13"/>
            <p:cNvSpPr/>
            <p:nvPr/>
          </p:nvSpPr>
          <p:spPr>
            <a:xfrm flipH="false" flipV="false" rot="0">
              <a:off x="0" y="0"/>
              <a:ext cx="6350000" cy="3810000"/>
            </a:xfrm>
            <a:custGeom>
              <a:avLst/>
              <a:gdLst/>
              <a:ahLst/>
              <a:cxnLst/>
              <a:rect r="r" b="b" t="t" l="l"/>
              <a:pathLst>
                <a:path h="3810000" w="6350000">
                  <a:moveTo>
                    <a:pt x="4445000" y="19050"/>
                  </a:moveTo>
                  <a:cubicBezTo>
                    <a:pt x="5485130" y="19050"/>
                    <a:pt x="6330950" y="864870"/>
                    <a:pt x="6330950" y="1905000"/>
                  </a:cubicBezTo>
                  <a:cubicBezTo>
                    <a:pt x="6330950" y="2945130"/>
                    <a:pt x="5485130" y="3790950"/>
                    <a:pt x="4445000" y="3790950"/>
                  </a:cubicBezTo>
                  <a:lnTo>
                    <a:pt x="1905000" y="3790950"/>
                  </a:lnTo>
                  <a:cubicBezTo>
                    <a:pt x="864870" y="3790950"/>
                    <a:pt x="19050" y="2945130"/>
                    <a:pt x="19050" y="1905000"/>
                  </a:cubicBezTo>
                  <a:cubicBezTo>
                    <a:pt x="19050" y="864870"/>
                    <a:pt x="864870" y="19050"/>
                    <a:pt x="1905000" y="19050"/>
                  </a:cubicBezTo>
                  <a:lnTo>
                    <a:pt x="4445000" y="19050"/>
                  </a:lnTo>
                  <a:moveTo>
                    <a:pt x="4445000" y="0"/>
                  </a:moveTo>
                  <a:lnTo>
                    <a:pt x="1905000" y="0"/>
                  </a:lnTo>
                  <a:cubicBezTo>
                    <a:pt x="853440" y="0"/>
                    <a:pt x="0" y="853440"/>
                    <a:pt x="0" y="1905000"/>
                  </a:cubicBezTo>
                  <a:cubicBezTo>
                    <a:pt x="0" y="2956560"/>
                    <a:pt x="853440" y="3810000"/>
                    <a:pt x="1905000" y="3810000"/>
                  </a:cubicBezTo>
                  <a:lnTo>
                    <a:pt x="4445000" y="3810000"/>
                  </a:lnTo>
                  <a:cubicBezTo>
                    <a:pt x="5496560" y="3810000"/>
                    <a:pt x="6350000" y="2956560"/>
                    <a:pt x="6350000" y="1905000"/>
                  </a:cubicBezTo>
                  <a:cubicBezTo>
                    <a:pt x="6350000" y="853440"/>
                    <a:pt x="5496560" y="0"/>
                    <a:pt x="4445000" y="0"/>
                  </a:cubicBezTo>
                  <a:lnTo>
                    <a:pt x="4445000" y="0"/>
                  </a:lnTo>
                  <a:close/>
                </a:path>
              </a:pathLst>
            </a:custGeom>
            <a:solidFill>
              <a:srgbClr val="FFFFFF"/>
            </a:solidFill>
          </p:spPr>
        </p:sp>
      </p:grpSp>
      <p:grpSp>
        <p:nvGrpSpPr>
          <p:cNvPr name="Group 14" id="14"/>
          <p:cNvGrpSpPr>
            <a:grpSpLocks noChangeAspect="true"/>
          </p:cNvGrpSpPr>
          <p:nvPr/>
        </p:nvGrpSpPr>
        <p:grpSpPr>
          <a:xfrm rot="0">
            <a:off x="1028700" y="4946054"/>
            <a:ext cx="4065244" cy="2032622"/>
            <a:chOff x="0" y="0"/>
            <a:chExt cx="6350000" cy="3175000"/>
          </a:xfrm>
        </p:grpSpPr>
        <p:sp>
          <p:nvSpPr>
            <p:cNvPr name="Freeform 15" id="15"/>
            <p:cNvSpPr/>
            <p:nvPr/>
          </p:nvSpPr>
          <p:spPr>
            <a:xfrm flipH="false" flipV="false" rot="0">
              <a:off x="0" y="0"/>
              <a:ext cx="6350000" cy="3175000"/>
            </a:xfrm>
            <a:custGeom>
              <a:avLst/>
              <a:gdLst/>
              <a:ahLst/>
              <a:cxnLst/>
              <a:rect r="r" b="b" t="t" l="l"/>
              <a:pathLst>
                <a:path h="3175000" w="6350000">
                  <a:moveTo>
                    <a:pt x="0" y="2286000"/>
                  </a:moveTo>
                  <a:lnTo>
                    <a:pt x="0" y="889000"/>
                  </a:lnTo>
                  <a:cubicBezTo>
                    <a:pt x="0" y="397510"/>
                    <a:pt x="397510" y="0"/>
                    <a:pt x="889000" y="0"/>
                  </a:cubicBezTo>
                  <a:lnTo>
                    <a:pt x="5461000" y="0"/>
                  </a:lnTo>
                  <a:cubicBezTo>
                    <a:pt x="5952490" y="0"/>
                    <a:pt x="6350000" y="397510"/>
                    <a:pt x="6350000" y="889000"/>
                  </a:cubicBezTo>
                  <a:lnTo>
                    <a:pt x="6350000" y="2286000"/>
                  </a:lnTo>
                  <a:cubicBezTo>
                    <a:pt x="6350000" y="2777490"/>
                    <a:pt x="5952490" y="3175000"/>
                    <a:pt x="5461000" y="3175000"/>
                  </a:cubicBezTo>
                  <a:lnTo>
                    <a:pt x="889000" y="3175000"/>
                  </a:lnTo>
                  <a:cubicBezTo>
                    <a:pt x="397510" y="3175000"/>
                    <a:pt x="0" y="2777490"/>
                    <a:pt x="0" y="2286000"/>
                  </a:cubicBezTo>
                  <a:close/>
                </a:path>
              </a:pathLst>
            </a:custGeom>
            <a:solidFill>
              <a:srgbClr val="000000">
                <a:alpha val="0"/>
              </a:srgbClr>
            </a:solidFill>
            <a:ln w="12700">
              <a:solidFill>
                <a:srgbClr val="000000"/>
              </a:solidFill>
            </a:ln>
          </p:spPr>
        </p:sp>
        <p:sp>
          <p:nvSpPr>
            <p:cNvPr name="Freeform 16" id="16"/>
            <p:cNvSpPr/>
            <p:nvPr/>
          </p:nvSpPr>
          <p:spPr>
            <a:xfrm flipH="false" flipV="false" rot="0">
              <a:off x="0" y="0"/>
              <a:ext cx="6350000" cy="3175000"/>
            </a:xfrm>
            <a:custGeom>
              <a:avLst/>
              <a:gdLst/>
              <a:ahLst/>
              <a:cxnLst/>
              <a:rect r="r" b="b" t="t" l="l"/>
              <a:pathLst>
                <a:path h="3175000" w="6350000">
                  <a:moveTo>
                    <a:pt x="5461000" y="19050"/>
                  </a:moveTo>
                  <a:cubicBezTo>
                    <a:pt x="5693410" y="19050"/>
                    <a:pt x="5911850" y="109220"/>
                    <a:pt x="6076950" y="273050"/>
                  </a:cubicBezTo>
                  <a:cubicBezTo>
                    <a:pt x="6240780" y="436880"/>
                    <a:pt x="6330950" y="655320"/>
                    <a:pt x="6330950" y="889000"/>
                  </a:cubicBezTo>
                  <a:lnTo>
                    <a:pt x="6330950" y="2286000"/>
                  </a:lnTo>
                  <a:cubicBezTo>
                    <a:pt x="6330950" y="2518410"/>
                    <a:pt x="6240780" y="2736850"/>
                    <a:pt x="6076950" y="2901950"/>
                  </a:cubicBezTo>
                  <a:cubicBezTo>
                    <a:pt x="5913120" y="3065780"/>
                    <a:pt x="5694680" y="3155950"/>
                    <a:pt x="5461000" y="3155950"/>
                  </a:cubicBezTo>
                  <a:lnTo>
                    <a:pt x="889000" y="3155950"/>
                  </a:lnTo>
                  <a:cubicBezTo>
                    <a:pt x="656590" y="3155950"/>
                    <a:pt x="438150" y="3065780"/>
                    <a:pt x="273050" y="2901950"/>
                  </a:cubicBezTo>
                  <a:cubicBezTo>
                    <a:pt x="109220" y="2738120"/>
                    <a:pt x="19050" y="2519680"/>
                    <a:pt x="19050" y="2286000"/>
                  </a:cubicBezTo>
                  <a:lnTo>
                    <a:pt x="19050" y="889000"/>
                  </a:lnTo>
                  <a:cubicBezTo>
                    <a:pt x="19050" y="656590"/>
                    <a:pt x="109220" y="438150"/>
                    <a:pt x="273050" y="273050"/>
                  </a:cubicBezTo>
                  <a:cubicBezTo>
                    <a:pt x="438150" y="109220"/>
                    <a:pt x="656590" y="19050"/>
                    <a:pt x="889000" y="19050"/>
                  </a:cubicBezTo>
                  <a:lnTo>
                    <a:pt x="5461000" y="19050"/>
                  </a:lnTo>
                  <a:moveTo>
                    <a:pt x="5461000" y="0"/>
                  </a:moveTo>
                  <a:lnTo>
                    <a:pt x="889000" y="0"/>
                  </a:lnTo>
                  <a:cubicBezTo>
                    <a:pt x="397510" y="0"/>
                    <a:pt x="0" y="397510"/>
                    <a:pt x="0" y="889000"/>
                  </a:cubicBezTo>
                  <a:lnTo>
                    <a:pt x="0" y="2286000"/>
                  </a:lnTo>
                  <a:cubicBezTo>
                    <a:pt x="0" y="2777490"/>
                    <a:pt x="397510" y="3175000"/>
                    <a:pt x="889000" y="3175000"/>
                  </a:cubicBezTo>
                  <a:lnTo>
                    <a:pt x="5461000" y="3175000"/>
                  </a:lnTo>
                  <a:cubicBezTo>
                    <a:pt x="5952490" y="3175000"/>
                    <a:pt x="6350000" y="2777490"/>
                    <a:pt x="6350000" y="2286000"/>
                  </a:cubicBezTo>
                  <a:lnTo>
                    <a:pt x="6350000" y="889000"/>
                  </a:lnTo>
                  <a:cubicBezTo>
                    <a:pt x="6350000" y="397510"/>
                    <a:pt x="5952490" y="0"/>
                    <a:pt x="5461000" y="0"/>
                  </a:cubicBezTo>
                  <a:lnTo>
                    <a:pt x="5461000" y="0"/>
                  </a:lnTo>
                  <a:close/>
                </a:path>
              </a:pathLst>
            </a:custGeom>
            <a:solidFill>
              <a:srgbClr val="FFFFFF"/>
            </a:solidFill>
          </p:spPr>
        </p:sp>
      </p:grpSp>
      <p:grpSp>
        <p:nvGrpSpPr>
          <p:cNvPr name="Group 17" id="17"/>
          <p:cNvGrpSpPr>
            <a:grpSpLocks noChangeAspect="true"/>
          </p:cNvGrpSpPr>
          <p:nvPr/>
        </p:nvGrpSpPr>
        <p:grpSpPr>
          <a:xfrm rot="0">
            <a:off x="14613228" y="4993043"/>
            <a:ext cx="2862507" cy="4770846"/>
            <a:chOff x="0" y="0"/>
            <a:chExt cx="3810000" cy="6350000"/>
          </a:xfrm>
        </p:grpSpPr>
        <p:sp>
          <p:nvSpPr>
            <p:cNvPr name="Freeform 18" id="18"/>
            <p:cNvSpPr/>
            <p:nvPr/>
          </p:nvSpPr>
          <p:spPr>
            <a:xfrm flipH="false" flipV="false" rot="0">
              <a:off x="0" y="0"/>
              <a:ext cx="3810000" cy="6350000"/>
            </a:xfrm>
            <a:custGeom>
              <a:avLst/>
              <a:gdLst/>
              <a:ahLst/>
              <a:cxnLst/>
              <a:rect r="r" b="b" t="t" l="l"/>
              <a:pathLst>
                <a:path h="6350000" w="3810000">
                  <a:moveTo>
                    <a:pt x="2794000" y="6350000"/>
                  </a:moveTo>
                  <a:lnTo>
                    <a:pt x="1016000" y="6350000"/>
                  </a:lnTo>
                  <a:cubicBezTo>
                    <a:pt x="454660" y="6350000"/>
                    <a:pt x="0" y="5895340"/>
                    <a:pt x="0" y="5334000"/>
                  </a:cubicBezTo>
                  <a:lnTo>
                    <a:pt x="0" y="1016000"/>
                  </a:lnTo>
                  <a:cubicBezTo>
                    <a:pt x="0" y="454660"/>
                    <a:pt x="454660" y="0"/>
                    <a:pt x="1016000" y="0"/>
                  </a:cubicBezTo>
                  <a:lnTo>
                    <a:pt x="2794000" y="0"/>
                  </a:lnTo>
                  <a:cubicBezTo>
                    <a:pt x="3355340" y="0"/>
                    <a:pt x="3810000" y="454660"/>
                    <a:pt x="3810000" y="1016000"/>
                  </a:cubicBezTo>
                  <a:lnTo>
                    <a:pt x="3810000" y="5334000"/>
                  </a:lnTo>
                  <a:cubicBezTo>
                    <a:pt x="3810000" y="5895340"/>
                    <a:pt x="3355340" y="6350000"/>
                    <a:pt x="2794000" y="6350000"/>
                  </a:cubicBezTo>
                  <a:close/>
                </a:path>
              </a:pathLst>
            </a:custGeom>
            <a:solidFill>
              <a:srgbClr val="000000">
                <a:alpha val="0"/>
              </a:srgbClr>
            </a:solidFill>
            <a:ln w="12700">
              <a:solidFill>
                <a:srgbClr val="000000"/>
              </a:solidFill>
            </a:ln>
          </p:spPr>
        </p:sp>
        <p:sp>
          <p:nvSpPr>
            <p:cNvPr name="Freeform 19" id="19"/>
            <p:cNvSpPr/>
            <p:nvPr/>
          </p:nvSpPr>
          <p:spPr>
            <a:xfrm flipH="false" flipV="false" rot="0">
              <a:off x="0" y="0"/>
              <a:ext cx="3810000" cy="6350000"/>
            </a:xfrm>
            <a:custGeom>
              <a:avLst/>
              <a:gdLst/>
              <a:ahLst/>
              <a:cxnLst/>
              <a:rect r="r" b="b" t="t" l="l"/>
              <a:pathLst>
                <a:path h="6350000" w="3810000">
                  <a:moveTo>
                    <a:pt x="2794000" y="19050"/>
                  </a:moveTo>
                  <a:cubicBezTo>
                    <a:pt x="3343910" y="19050"/>
                    <a:pt x="3790950" y="466090"/>
                    <a:pt x="3790950" y="1016000"/>
                  </a:cubicBezTo>
                  <a:lnTo>
                    <a:pt x="3790950" y="5334000"/>
                  </a:lnTo>
                  <a:cubicBezTo>
                    <a:pt x="3790950" y="5883910"/>
                    <a:pt x="3343910" y="6330950"/>
                    <a:pt x="2794000" y="6330950"/>
                  </a:cubicBezTo>
                  <a:lnTo>
                    <a:pt x="1016000" y="6330950"/>
                  </a:lnTo>
                  <a:cubicBezTo>
                    <a:pt x="466090" y="6330950"/>
                    <a:pt x="19050" y="5883910"/>
                    <a:pt x="19050" y="5334000"/>
                  </a:cubicBezTo>
                  <a:lnTo>
                    <a:pt x="19050" y="1016000"/>
                  </a:lnTo>
                  <a:cubicBezTo>
                    <a:pt x="19050" y="466090"/>
                    <a:pt x="466090" y="19050"/>
                    <a:pt x="1016000" y="19050"/>
                  </a:cubicBezTo>
                  <a:lnTo>
                    <a:pt x="2794000" y="19050"/>
                  </a:lnTo>
                  <a:moveTo>
                    <a:pt x="2794000" y="0"/>
                  </a:moveTo>
                  <a:lnTo>
                    <a:pt x="1016000" y="0"/>
                  </a:lnTo>
                  <a:cubicBezTo>
                    <a:pt x="454660" y="0"/>
                    <a:pt x="0" y="454660"/>
                    <a:pt x="0" y="1016000"/>
                  </a:cubicBezTo>
                  <a:lnTo>
                    <a:pt x="0" y="5334000"/>
                  </a:lnTo>
                  <a:cubicBezTo>
                    <a:pt x="0" y="5895340"/>
                    <a:pt x="454660" y="6350000"/>
                    <a:pt x="1016000" y="6350000"/>
                  </a:cubicBezTo>
                  <a:lnTo>
                    <a:pt x="2794000" y="6350000"/>
                  </a:lnTo>
                  <a:cubicBezTo>
                    <a:pt x="3355340" y="6350000"/>
                    <a:pt x="3810000" y="5895340"/>
                    <a:pt x="3810000" y="5334000"/>
                  </a:cubicBezTo>
                  <a:lnTo>
                    <a:pt x="3810000" y="1016000"/>
                  </a:lnTo>
                  <a:cubicBezTo>
                    <a:pt x="3810000" y="454660"/>
                    <a:pt x="3355340" y="0"/>
                    <a:pt x="2794000" y="0"/>
                  </a:cubicBezTo>
                  <a:lnTo>
                    <a:pt x="2794000" y="0"/>
                  </a:lnTo>
                  <a:close/>
                </a:path>
              </a:pathLst>
            </a:custGeom>
            <a:solidFill>
              <a:srgbClr val="FFFFFF"/>
            </a:solidFill>
          </p:spPr>
        </p:sp>
      </p:grpSp>
      <p:grpSp>
        <p:nvGrpSpPr>
          <p:cNvPr name="Group 20" id="20"/>
          <p:cNvGrpSpPr/>
          <p:nvPr/>
        </p:nvGrpSpPr>
        <p:grpSpPr>
          <a:xfrm rot="0">
            <a:off x="3367561" y="1147490"/>
            <a:ext cx="12241813" cy="2283361"/>
            <a:chOff x="0" y="0"/>
            <a:chExt cx="16322417" cy="3044482"/>
          </a:xfrm>
        </p:grpSpPr>
        <p:sp>
          <p:nvSpPr>
            <p:cNvPr name="TextBox 21" id="21"/>
            <p:cNvSpPr txBox="true"/>
            <p:nvPr/>
          </p:nvSpPr>
          <p:spPr>
            <a:xfrm rot="0">
              <a:off x="0" y="142875"/>
              <a:ext cx="16322417" cy="1474259"/>
            </a:xfrm>
            <a:prstGeom prst="rect">
              <a:avLst/>
            </a:prstGeom>
          </p:spPr>
          <p:txBody>
            <a:bodyPr anchor="t" rtlCol="false" tIns="0" lIns="0" bIns="0" rIns="0">
              <a:spAutoFit/>
            </a:bodyPr>
            <a:lstStyle/>
            <a:p>
              <a:pPr algn="ctr" marL="0" indent="0" lvl="0">
                <a:lnSpc>
                  <a:spcPts val="8000"/>
                </a:lnSpc>
                <a:spcBef>
                  <a:spcPct val="0"/>
                </a:spcBef>
              </a:pPr>
              <a:r>
                <a:rPr lang="en-US" sz="8000" u="none">
                  <a:solidFill>
                    <a:srgbClr val="9A6547"/>
                  </a:solidFill>
                  <a:latin typeface="Cabin Medium"/>
                </a:rPr>
                <a:t>Trang tài nguyên</a:t>
              </a:r>
            </a:p>
          </p:txBody>
        </p:sp>
        <p:sp>
          <p:nvSpPr>
            <p:cNvPr name="TextBox 22" id="22"/>
            <p:cNvSpPr txBox="true"/>
            <p:nvPr/>
          </p:nvSpPr>
          <p:spPr>
            <a:xfrm rot="0">
              <a:off x="0" y="1871002"/>
              <a:ext cx="16322417" cy="1173480"/>
            </a:xfrm>
            <a:prstGeom prst="rect">
              <a:avLst/>
            </a:prstGeom>
          </p:spPr>
          <p:txBody>
            <a:bodyPr anchor="t" rtlCol="false" tIns="0" lIns="0" bIns="0" rIns="0">
              <a:spAutoFit/>
            </a:bodyPr>
            <a:lstStyle/>
            <a:p>
              <a:pPr algn="ctr">
                <a:lnSpc>
                  <a:spcPts val="3600"/>
                </a:lnSpc>
              </a:pPr>
              <a:r>
                <a:rPr lang="en-US" sz="2400">
                  <a:solidFill>
                    <a:srgbClr val="705E51"/>
                  </a:solidFill>
                  <a:latin typeface="Cabin"/>
                </a:rPr>
                <a:t>Sử dụng các tài nguyên thiết kế này trong Bản thuyết trình Canva của bạn. Thiết kế vui vẻ!</a:t>
              </a:r>
            </a:p>
            <a:p>
              <a:pPr algn="ctr">
                <a:lnSpc>
                  <a:spcPts val="3600"/>
                </a:lnSpc>
              </a:pPr>
              <a:r>
                <a:rPr lang="en-US" sz="2400">
                  <a:solidFill>
                    <a:srgbClr val="705E51"/>
                  </a:solidFill>
                  <a:latin typeface="Cabin"/>
                </a:rPr>
                <a:t>Đừng quên xóa trang này trước khi trình bày.</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3705" y="0"/>
            <a:ext cx="5143500" cy="10287000"/>
            <a:chOff x="0" y="0"/>
            <a:chExt cx="3175000" cy="6350000"/>
          </a:xfrm>
        </p:grpSpPr>
        <p:sp>
          <p:nvSpPr>
            <p:cNvPr name="Freeform 3" id="3"/>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2"/>
              <a:stretch>
                <a:fillRect l="-26063" t="0" r="-170507" b="0"/>
              </a:stretch>
            </a:blipFill>
          </p:spPr>
        </p:sp>
      </p:grpSp>
      <p:grpSp>
        <p:nvGrpSpPr>
          <p:cNvPr name="Group 4" id="4"/>
          <p:cNvGrpSpPr/>
          <p:nvPr/>
        </p:nvGrpSpPr>
        <p:grpSpPr>
          <a:xfrm rot="0">
            <a:off x="15253096" y="1566066"/>
            <a:ext cx="2110979" cy="503878"/>
            <a:chOff x="0" y="0"/>
            <a:chExt cx="2814638" cy="671838"/>
          </a:xfrm>
        </p:grpSpPr>
        <p:sp>
          <p:nvSpPr>
            <p:cNvPr name="Freeform 5" id="5"/>
            <p:cNvSpPr/>
            <p:nvPr/>
          </p:nvSpPr>
          <p:spPr>
            <a:xfrm flipH="false" flipV="false" rot="0">
              <a:off x="0" y="0"/>
              <a:ext cx="693266" cy="671838"/>
            </a:xfrm>
            <a:custGeom>
              <a:avLst/>
              <a:gdLst/>
              <a:ahLst/>
              <a:cxnLst/>
              <a:rect r="r" b="b" t="t" l="l"/>
              <a:pathLst>
                <a:path h="671838" w="693266">
                  <a:moveTo>
                    <a:pt x="0" y="0"/>
                  </a:moveTo>
                  <a:lnTo>
                    <a:pt x="693266" y="0"/>
                  </a:lnTo>
                  <a:lnTo>
                    <a:pt x="693266" y="671838"/>
                  </a:lnTo>
                  <a:lnTo>
                    <a:pt x="0" y="6718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121372" y="0"/>
              <a:ext cx="693266" cy="671838"/>
            </a:xfrm>
            <a:custGeom>
              <a:avLst/>
              <a:gdLst/>
              <a:ahLst/>
              <a:cxnLst/>
              <a:rect r="r" b="b" t="t" l="l"/>
              <a:pathLst>
                <a:path h="671838" w="693266">
                  <a:moveTo>
                    <a:pt x="0" y="0"/>
                  </a:moveTo>
                  <a:lnTo>
                    <a:pt x="693266" y="0"/>
                  </a:lnTo>
                  <a:lnTo>
                    <a:pt x="693266" y="671838"/>
                  </a:lnTo>
                  <a:lnTo>
                    <a:pt x="0" y="6718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59807" y="0"/>
              <a:ext cx="693266" cy="671838"/>
            </a:xfrm>
            <a:custGeom>
              <a:avLst/>
              <a:gdLst/>
              <a:ahLst/>
              <a:cxnLst/>
              <a:rect r="r" b="b" t="t" l="l"/>
              <a:pathLst>
                <a:path h="671838" w="693266">
                  <a:moveTo>
                    <a:pt x="0" y="0"/>
                  </a:moveTo>
                  <a:lnTo>
                    <a:pt x="693265" y="0"/>
                  </a:lnTo>
                  <a:lnTo>
                    <a:pt x="693265" y="671838"/>
                  </a:lnTo>
                  <a:lnTo>
                    <a:pt x="0" y="6718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8" id="8"/>
          <p:cNvGrpSpPr/>
          <p:nvPr/>
        </p:nvGrpSpPr>
        <p:grpSpPr>
          <a:xfrm rot="0">
            <a:off x="17154525" y="5457679"/>
            <a:ext cx="209550" cy="6398994"/>
            <a:chOff x="0" y="0"/>
            <a:chExt cx="279400" cy="8531991"/>
          </a:xfrm>
        </p:grpSpPr>
        <p:sp>
          <p:nvSpPr>
            <p:cNvPr name="AutoShape 9" id="9"/>
            <p:cNvSpPr/>
            <p:nvPr/>
          </p:nvSpPr>
          <p:spPr>
            <a:xfrm rot="-5400000">
              <a:off x="-2880818" y="5492423"/>
              <a:ext cx="6041036" cy="0"/>
            </a:xfrm>
            <a:prstGeom prst="line">
              <a:avLst/>
            </a:prstGeom>
            <a:ln cap="flat" w="38100">
              <a:solidFill>
                <a:srgbClr val="30231A"/>
              </a:solidFill>
              <a:prstDash val="solid"/>
              <a:headEnd type="none" len="sm" w="sm"/>
              <a:tailEnd type="none" len="sm" w="sm"/>
            </a:ln>
          </p:spPr>
        </p:sp>
        <p:sp>
          <p:nvSpPr>
            <p:cNvPr name="AutoShape 10" id="10"/>
            <p:cNvSpPr/>
            <p:nvPr/>
          </p:nvSpPr>
          <p:spPr>
            <a:xfrm rot="-5400000">
              <a:off x="-1105778" y="1105778"/>
              <a:ext cx="2490955" cy="0"/>
            </a:xfrm>
            <a:prstGeom prst="line">
              <a:avLst/>
            </a:prstGeom>
            <a:ln cap="flat" w="279400">
              <a:solidFill>
                <a:srgbClr val="9A6547"/>
              </a:solidFill>
              <a:prstDash val="solid"/>
              <a:headEnd type="none" len="sm" w="sm"/>
              <a:tailEnd type="none" len="sm" w="sm"/>
            </a:ln>
          </p:spPr>
        </p:sp>
      </p:grpSp>
      <p:sp>
        <p:nvSpPr>
          <p:cNvPr name="TextBox 11" id="11"/>
          <p:cNvSpPr txBox="true"/>
          <p:nvPr/>
        </p:nvSpPr>
        <p:spPr>
          <a:xfrm rot="0">
            <a:off x="6057217" y="1228725"/>
            <a:ext cx="8115300" cy="1378586"/>
          </a:xfrm>
          <a:prstGeom prst="rect">
            <a:avLst/>
          </a:prstGeom>
        </p:spPr>
        <p:txBody>
          <a:bodyPr anchor="t" rtlCol="false" tIns="0" lIns="0" bIns="0" rIns="0">
            <a:spAutoFit/>
          </a:bodyPr>
          <a:lstStyle/>
          <a:p>
            <a:pPr algn="l" marL="0" indent="0" lvl="0">
              <a:lnSpc>
                <a:spcPts val="10400"/>
              </a:lnSpc>
              <a:spcBef>
                <a:spcPct val="0"/>
              </a:spcBef>
            </a:pPr>
            <a:r>
              <a:rPr lang="en-US" sz="10400" u="none">
                <a:solidFill>
                  <a:srgbClr val="9A6547"/>
                </a:solidFill>
                <a:latin typeface="Cabin Medium"/>
              </a:rPr>
              <a:t>Chương trình</a:t>
            </a:r>
          </a:p>
        </p:txBody>
      </p:sp>
      <p:grpSp>
        <p:nvGrpSpPr>
          <p:cNvPr name="Group 12" id="12"/>
          <p:cNvGrpSpPr/>
          <p:nvPr/>
        </p:nvGrpSpPr>
        <p:grpSpPr>
          <a:xfrm rot="0">
            <a:off x="6057217" y="4307205"/>
            <a:ext cx="5425207" cy="4244287"/>
            <a:chOff x="0" y="0"/>
            <a:chExt cx="7233610" cy="5659050"/>
          </a:xfrm>
        </p:grpSpPr>
        <p:sp>
          <p:nvSpPr>
            <p:cNvPr name="TextBox 13" id="13"/>
            <p:cNvSpPr txBox="true"/>
            <p:nvPr/>
          </p:nvSpPr>
          <p:spPr>
            <a:xfrm rot="0">
              <a:off x="0" y="-47625"/>
              <a:ext cx="7233610" cy="525145"/>
            </a:xfrm>
            <a:prstGeom prst="rect">
              <a:avLst/>
            </a:prstGeom>
          </p:spPr>
          <p:txBody>
            <a:bodyPr anchor="t" rtlCol="false" tIns="0" lIns="0" bIns="0" rIns="0">
              <a:spAutoFit/>
            </a:bodyPr>
            <a:lstStyle/>
            <a:p>
              <a:pPr>
                <a:lnSpc>
                  <a:spcPts val="3359"/>
                </a:lnSpc>
              </a:pPr>
              <a:r>
                <a:rPr lang="en-US" sz="2400" u="sng">
                  <a:solidFill>
                    <a:srgbClr val="705E51"/>
                  </a:solidFill>
                  <a:latin typeface="Cabin"/>
                  <a:hlinkClick r:id="rId5" action="ppaction://hlinksldjump"/>
                </a:rPr>
                <a:t>Tóm tắt Dự án</a:t>
              </a:r>
            </a:p>
          </p:txBody>
        </p:sp>
        <p:sp>
          <p:nvSpPr>
            <p:cNvPr name="TextBox 14" id="14"/>
            <p:cNvSpPr txBox="true"/>
            <p:nvPr/>
          </p:nvSpPr>
          <p:spPr>
            <a:xfrm rot="0">
              <a:off x="0" y="815978"/>
              <a:ext cx="7233610" cy="525145"/>
            </a:xfrm>
            <a:prstGeom prst="rect">
              <a:avLst/>
            </a:prstGeom>
          </p:spPr>
          <p:txBody>
            <a:bodyPr anchor="t" rtlCol="false" tIns="0" lIns="0" bIns="0" rIns="0">
              <a:spAutoFit/>
            </a:bodyPr>
            <a:lstStyle/>
            <a:p>
              <a:pPr>
                <a:lnSpc>
                  <a:spcPts val="3359"/>
                </a:lnSpc>
              </a:pPr>
              <a:r>
                <a:rPr lang="en-US" sz="2400" u="sng">
                  <a:solidFill>
                    <a:srgbClr val="705E51"/>
                  </a:solidFill>
                  <a:latin typeface="Cabin"/>
                  <a:hlinkClick r:id="rId6" action="ppaction://hlinksldjump"/>
                </a:rPr>
                <a:t>Chúng ta đang ở đâu</a:t>
              </a:r>
            </a:p>
          </p:txBody>
        </p:sp>
        <p:sp>
          <p:nvSpPr>
            <p:cNvPr name="TextBox 15" id="15"/>
            <p:cNvSpPr txBox="true"/>
            <p:nvPr/>
          </p:nvSpPr>
          <p:spPr>
            <a:xfrm rot="0">
              <a:off x="0" y="1679581"/>
              <a:ext cx="7233610" cy="525145"/>
            </a:xfrm>
            <a:prstGeom prst="rect">
              <a:avLst/>
            </a:prstGeom>
          </p:spPr>
          <p:txBody>
            <a:bodyPr anchor="t" rtlCol="false" tIns="0" lIns="0" bIns="0" rIns="0">
              <a:spAutoFit/>
            </a:bodyPr>
            <a:lstStyle/>
            <a:p>
              <a:pPr>
                <a:lnSpc>
                  <a:spcPts val="3359"/>
                </a:lnSpc>
              </a:pPr>
              <a:r>
                <a:rPr lang="en-US" sz="2400" u="sng">
                  <a:solidFill>
                    <a:srgbClr val="705E51"/>
                  </a:solidFill>
                  <a:latin typeface="Cabin"/>
                  <a:hlinkClick r:id="rId7" action="ppaction://hlinksldjump"/>
                </a:rPr>
                <a:t>Phân tích Ngành</a:t>
              </a:r>
            </a:p>
          </p:txBody>
        </p:sp>
        <p:sp>
          <p:nvSpPr>
            <p:cNvPr name="TextBox 16" id="16"/>
            <p:cNvSpPr txBox="true"/>
            <p:nvPr/>
          </p:nvSpPr>
          <p:spPr>
            <a:xfrm rot="0">
              <a:off x="0" y="2543184"/>
              <a:ext cx="7233610" cy="525145"/>
            </a:xfrm>
            <a:prstGeom prst="rect">
              <a:avLst/>
            </a:prstGeom>
          </p:spPr>
          <p:txBody>
            <a:bodyPr anchor="t" rtlCol="false" tIns="0" lIns="0" bIns="0" rIns="0">
              <a:spAutoFit/>
            </a:bodyPr>
            <a:lstStyle/>
            <a:p>
              <a:pPr>
                <a:lnSpc>
                  <a:spcPts val="3359"/>
                </a:lnSpc>
              </a:pPr>
              <a:r>
                <a:rPr lang="en-US" sz="2400" u="sng">
                  <a:solidFill>
                    <a:srgbClr val="705E51"/>
                  </a:solidFill>
                  <a:latin typeface="Cabin"/>
                  <a:hlinkClick r:id="rId8" action="ppaction://hlinksldjump"/>
                </a:rPr>
                <a:t>Phân tích SWOT</a:t>
              </a:r>
            </a:p>
          </p:txBody>
        </p:sp>
        <p:sp>
          <p:nvSpPr>
            <p:cNvPr name="TextBox 17" id="17"/>
            <p:cNvSpPr txBox="true"/>
            <p:nvPr/>
          </p:nvSpPr>
          <p:spPr>
            <a:xfrm rot="0">
              <a:off x="0" y="4270390"/>
              <a:ext cx="7233610" cy="525145"/>
            </a:xfrm>
            <a:prstGeom prst="rect">
              <a:avLst/>
            </a:prstGeom>
          </p:spPr>
          <p:txBody>
            <a:bodyPr anchor="t" rtlCol="false" tIns="0" lIns="0" bIns="0" rIns="0">
              <a:spAutoFit/>
            </a:bodyPr>
            <a:lstStyle/>
            <a:p>
              <a:pPr>
                <a:lnSpc>
                  <a:spcPts val="3359"/>
                </a:lnSpc>
              </a:pPr>
              <a:r>
                <a:rPr lang="en-US" sz="2400" u="sng">
                  <a:solidFill>
                    <a:srgbClr val="705E51"/>
                  </a:solidFill>
                  <a:latin typeface="Cabin"/>
                  <a:hlinkClick r:id="rId9" action="ppaction://hlinksldjump"/>
                </a:rPr>
                <a:t>Báo cáo Xu hướng</a:t>
              </a:r>
            </a:p>
          </p:txBody>
        </p:sp>
        <p:sp>
          <p:nvSpPr>
            <p:cNvPr name="TextBox 18" id="18"/>
            <p:cNvSpPr txBox="true"/>
            <p:nvPr/>
          </p:nvSpPr>
          <p:spPr>
            <a:xfrm rot="0">
              <a:off x="0" y="5133993"/>
              <a:ext cx="7233610" cy="525145"/>
            </a:xfrm>
            <a:prstGeom prst="rect">
              <a:avLst/>
            </a:prstGeom>
          </p:spPr>
          <p:txBody>
            <a:bodyPr anchor="t" rtlCol="false" tIns="0" lIns="0" bIns="0" rIns="0">
              <a:spAutoFit/>
            </a:bodyPr>
            <a:lstStyle/>
            <a:p>
              <a:pPr>
                <a:lnSpc>
                  <a:spcPts val="3359"/>
                </a:lnSpc>
              </a:pPr>
              <a:r>
                <a:rPr lang="en-US" sz="2400" u="sng">
                  <a:solidFill>
                    <a:srgbClr val="705E51"/>
                  </a:solidFill>
                  <a:latin typeface="Cabin"/>
                  <a:hlinkClick r:id="rId10" action="ppaction://hlinksldjump"/>
                </a:rPr>
                <a:t>Vấn đề và Giải pháp Đề xuất</a:t>
              </a:r>
            </a:p>
          </p:txBody>
        </p:sp>
        <p:sp>
          <p:nvSpPr>
            <p:cNvPr name="TextBox 19" id="19"/>
            <p:cNvSpPr txBox="true"/>
            <p:nvPr/>
          </p:nvSpPr>
          <p:spPr>
            <a:xfrm rot="0">
              <a:off x="0" y="3406787"/>
              <a:ext cx="7233610" cy="525145"/>
            </a:xfrm>
            <a:prstGeom prst="rect">
              <a:avLst/>
            </a:prstGeom>
          </p:spPr>
          <p:txBody>
            <a:bodyPr anchor="t" rtlCol="false" tIns="0" lIns="0" bIns="0" rIns="0">
              <a:spAutoFit/>
            </a:bodyPr>
            <a:lstStyle/>
            <a:p>
              <a:pPr>
                <a:lnSpc>
                  <a:spcPts val="3359"/>
                </a:lnSpc>
              </a:pPr>
              <a:r>
                <a:rPr lang="en-US" sz="2400" u="sng">
                  <a:solidFill>
                    <a:srgbClr val="705E51"/>
                  </a:solidFill>
                  <a:latin typeface="Cabin"/>
                  <a:hlinkClick r:id="rId11" action="ppaction://hlinksldjump"/>
                </a:rPr>
                <a:t>Phân tích Đối thủ</a:t>
              </a:r>
            </a:p>
          </p:txBody>
        </p:sp>
      </p:grpSp>
      <p:grpSp>
        <p:nvGrpSpPr>
          <p:cNvPr name="Group 20" id="20"/>
          <p:cNvGrpSpPr/>
          <p:nvPr/>
        </p:nvGrpSpPr>
        <p:grpSpPr>
          <a:xfrm rot="0">
            <a:off x="11834093" y="4307205"/>
            <a:ext cx="4777507" cy="3596585"/>
            <a:chOff x="0" y="0"/>
            <a:chExt cx="6370010" cy="4795447"/>
          </a:xfrm>
        </p:grpSpPr>
        <p:sp>
          <p:nvSpPr>
            <p:cNvPr name="TextBox 21" id="21"/>
            <p:cNvSpPr txBox="true"/>
            <p:nvPr/>
          </p:nvSpPr>
          <p:spPr>
            <a:xfrm rot="0">
              <a:off x="0" y="2543184"/>
              <a:ext cx="6370010" cy="525145"/>
            </a:xfrm>
            <a:prstGeom prst="rect">
              <a:avLst/>
            </a:prstGeom>
          </p:spPr>
          <p:txBody>
            <a:bodyPr anchor="t" rtlCol="false" tIns="0" lIns="0" bIns="0" rIns="0">
              <a:spAutoFit/>
            </a:bodyPr>
            <a:lstStyle/>
            <a:p>
              <a:pPr>
                <a:lnSpc>
                  <a:spcPts val="3359"/>
                </a:lnSpc>
              </a:pPr>
              <a:r>
                <a:rPr lang="en-US" sz="2400" u="sng">
                  <a:solidFill>
                    <a:srgbClr val="705E51"/>
                  </a:solidFill>
                  <a:latin typeface="Cabin"/>
                  <a:hlinkClick r:id="rId12" action="ppaction://hlinksldjump"/>
                </a:rPr>
                <a:t>Triển vọng Tài chính</a:t>
              </a:r>
            </a:p>
          </p:txBody>
        </p:sp>
        <p:sp>
          <p:nvSpPr>
            <p:cNvPr name="TextBox 22" id="22"/>
            <p:cNvSpPr txBox="true"/>
            <p:nvPr/>
          </p:nvSpPr>
          <p:spPr>
            <a:xfrm rot="0">
              <a:off x="0" y="-47625"/>
              <a:ext cx="6370010" cy="525145"/>
            </a:xfrm>
            <a:prstGeom prst="rect">
              <a:avLst/>
            </a:prstGeom>
          </p:spPr>
          <p:txBody>
            <a:bodyPr anchor="t" rtlCol="false" tIns="0" lIns="0" bIns="0" rIns="0">
              <a:spAutoFit/>
            </a:bodyPr>
            <a:lstStyle/>
            <a:p>
              <a:pPr>
                <a:lnSpc>
                  <a:spcPts val="3359"/>
                </a:lnSpc>
              </a:pPr>
              <a:r>
                <a:rPr lang="en-US" sz="2400" u="sng">
                  <a:solidFill>
                    <a:srgbClr val="705E51"/>
                  </a:solidFill>
                  <a:latin typeface="Cabin"/>
                  <a:hlinkClick r:id="rId13" action="ppaction://hlinksldjump"/>
                </a:rPr>
                <a:t>Chúng ta đang hướng đến đâu</a:t>
              </a:r>
            </a:p>
          </p:txBody>
        </p:sp>
        <p:sp>
          <p:nvSpPr>
            <p:cNvPr name="TextBox 23" id="23"/>
            <p:cNvSpPr txBox="true"/>
            <p:nvPr/>
          </p:nvSpPr>
          <p:spPr>
            <a:xfrm rot="0">
              <a:off x="0" y="1679581"/>
              <a:ext cx="6370010" cy="525145"/>
            </a:xfrm>
            <a:prstGeom prst="rect">
              <a:avLst/>
            </a:prstGeom>
          </p:spPr>
          <p:txBody>
            <a:bodyPr anchor="t" rtlCol="false" tIns="0" lIns="0" bIns="0" rIns="0">
              <a:spAutoFit/>
            </a:bodyPr>
            <a:lstStyle/>
            <a:p>
              <a:pPr>
                <a:lnSpc>
                  <a:spcPts val="3359"/>
                </a:lnSpc>
              </a:pPr>
              <a:r>
                <a:rPr lang="en-US" sz="2400" u="sng">
                  <a:solidFill>
                    <a:srgbClr val="705E51"/>
                  </a:solidFill>
                  <a:latin typeface="Cabin"/>
                  <a:hlinkClick r:id="rId14" action="ppaction://hlinksldjump"/>
                </a:rPr>
                <a:t>Các Chỉ số Hiệu suất Chính</a:t>
              </a:r>
            </a:p>
          </p:txBody>
        </p:sp>
        <p:sp>
          <p:nvSpPr>
            <p:cNvPr name="TextBox 24" id="24"/>
            <p:cNvSpPr txBox="true"/>
            <p:nvPr/>
          </p:nvSpPr>
          <p:spPr>
            <a:xfrm rot="0">
              <a:off x="0" y="815978"/>
              <a:ext cx="6370010" cy="525145"/>
            </a:xfrm>
            <a:prstGeom prst="rect">
              <a:avLst/>
            </a:prstGeom>
          </p:spPr>
          <p:txBody>
            <a:bodyPr anchor="t" rtlCol="false" tIns="0" lIns="0" bIns="0" rIns="0">
              <a:spAutoFit/>
            </a:bodyPr>
            <a:lstStyle/>
            <a:p>
              <a:pPr>
                <a:lnSpc>
                  <a:spcPts val="3359"/>
                </a:lnSpc>
              </a:pPr>
              <a:r>
                <a:rPr lang="en-US" sz="2400" u="sng">
                  <a:solidFill>
                    <a:srgbClr val="705E51"/>
                  </a:solidFill>
                  <a:latin typeface="Cabin"/>
                  <a:hlinkClick r:id="rId15" action="ppaction://hlinksldjump"/>
                </a:rPr>
                <a:t>Kế hoạch Chiến lược</a:t>
              </a:r>
            </a:p>
          </p:txBody>
        </p:sp>
        <p:sp>
          <p:nvSpPr>
            <p:cNvPr name="TextBox 25" id="25"/>
            <p:cNvSpPr txBox="true"/>
            <p:nvPr/>
          </p:nvSpPr>
          <p:spPr>
            <a:xfrm rot="0">
              <a:off x="0" y="3406787"/>
              <a:ext cx="6370010" cy="525145"/>
            </a:xfrm>
            <a:prstGeom prst="rect">
              <a:avLst/>
            </a:prstGeom>
          </p:spPr>
          <p:txBody>
            <a:bodyPr anchor="t" rtlCol="false" tIns="0" lIns="0" bIns="0" rIns="0">
              <a:spAutoFit/>
            </a:bodyPr>
            <a:lstStyle/>
            <a:p>
              <a:pPr>
                <a:lnSpc>
                  <a:spcPts val="3359"/>
                </a:lnSpc>
              </a:pPr>
              <a:r>
                <a:rPr lang="en-US" sz="2400" u="sng">
                  <a:solidFill>
                    <a:srgbClr val="705E51"/>
                  </a:solidFill>
                  <a:latin typeface="Cabin"/>
                  <a:hlinkClick r:id="rId16" action="ppaction://hlinksldjump"/>
                </a:rPr>
                <a:t>Bảng trắng</a:t>
              </a:r>
            </a:p>
          </p:txBody>
        </p:sp>
        <p:sp>
          <p:nvSpPr>
            <p:cNvPr name="TextBox 26" id="26"/>
            <p:cNvSpPr txBox="true"/>
            <p:nvPr/>
          </p:nvSpPr>
          <p:spPr>
            <a:xfrm rot="0">
              <a:off x="0" y="4270390"/>
              <a:ext cx="6370010" cy="525145"/>
            </a:xfrm>
            <a:prstGeom prst="rect">
              <a:avLst/>
            </a:prstGeom>
          </p:spPr>
          <p:txBody>
            <a:bodyPr anchor="t" rtlCol="false" tIns="0" lIns="0" bIns="0" rIns="0">
              <a:spAutoFit/>
            </a:bodyPr>
            <a:lstStyle/>
            <a:p>
              <a:pPr>
                <a:lnSpc>
                  <a:spcPts val="3359"/>
                </a:lnSpc>
              </a:pPr>
              <a:r>
                <a:rPr lang="en-US" sz="2400" u="sng">
                  <a:solidFill>
                    <a:srgbClr val="705E51"/>
                  </a:solidFill>
                  <a:latin typeface="Cabin"/>
                  <a:hlinkClick r:id="rId17" action="ppaction://hlinksldjump"/>
                </a:rPr>
                <a:t>Lên ý tưởng</a:t>
              </a:r>
            </a:p>
          </p:txBody>
        </p:sp>
      </p:gr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18288000" cy="4578342"/>
          </a:xfrm>
          <a:prstGeom prst="rect">
            <a:avLst/>
          </a:prstGeom>
          <a:solidFill>
            <a:srgbClr val="DCCCC0"/>
          </a:solidFill>
        </p:spPr>
      </p:sp>
      <p:grpSp>
        <p:nvGrpSpPr>
          <p:cNvPr name="Group 3" id="3"/>
          <p:cNvGrpSpPr/>
          <p:nvPr/>
        </p:nvGrpSpPr>
        <p:grpSpPr>
          <a:xfrm rot="0">
            <a:off x="3669668" y="1155564"/>
            <a:ext cx="10948664" cy="2740720"/>
            <a:chOff x="0" y="0"/>
            <a:chExt cx="14598218" cy="3654294"/>
          </a:xfrm>
        </p:grpSpPr>
        <p:sp>
          <p:nvSpPr>
            <p:cNvPr name="TextBox 4" id="4"/>
            <p:cNvSpPr txBox="true"/>
            <p:nvPr/>
          </p:nvSpPr>
          <p:spPr>
            <a:xfrm rot="0">
              <a:off x="0" y="142875"/>
              <a:ext cx="14598218" cy="1474259"/>
            </a:xfrm>
            <a:prstGeom prst="rect">
              <a:avLst/>
            </a:prstGeom>
          </p:spPr>
          <p:txBody>
            <a:bodyPr anchor="t" rtlCol="false" tIns="0" lIns="0" bIns="0" rIns="0">
              <a:spAutoFit/>
            </a:bodyPr>
            <a:lstStyle/>
            <a:p>
              <a:pPr algn="ctr" marL="0" indent="0" lvl="0">
                <a:lnSpc>
                  <a:spcPts val="8000"/>
                </a:lnSpc>
                <a:spcBef>
                  <a:spcPct val="0"/>
                </a:spcBef>
              </a:pPr>
              <a:r>
                <a:rPr lang="en-US" sz="8000" u="none">
                  <a:solidFill>
                    <a:srgbClr val="9A6547"/>
                  </a:solidFill>
                  <a:latin typeface="Cabin Medium"/>
                </a:rPr>
                <a:t>Trang tài nguyên</a:t>
              </a:r>
            </a:p>
          </p:txBody>
        </p:sp>
        <p:sp>
          <p:nvSpPr>
            <p:cNvPr name="TextBox 5" id="5"/>
            <p:cNvSpPr txBox="true"/>
            <p:nvPr/>
          </p:nvSpPr>
          <p:spPr>
            <a:xfrm rot="0">
              <a:off x="0" y="1871002"/>
              <a:ext cx="14598218" cy="1783080"/>
            </a:xfrm>
            <a:prstGeom prst="rect">
              <a:avLst/>
            </a:prstGeom>
          </p:spPr>
          <p:txBody>
            <a:bodyPr anchor="t" rtlCol="false" tIns="0" lIns="0" bIns="0" rIns="0">
              <a:spAutoFit/>
            </a:bodyPr>
            <a:lstStyle/>
            <a:p>
              <a:pPr algn="ctr">
                <a:lnSpc>
                  <a:spcPts val="3600"/>
                </a:lnSpc>
              </a:pPr>
              <a:r>
                <a:rPr lang="en-US" sz="2400">
                  <a:solidFill>
                    <a:srgbClr val="705E51"/>
                  </a:solidFill>
                  <a:latin typeface="Cabin"/>
                </a:rPr>
                <a:t>Tìm điều kỳ diệu và thú vị khi trình bày với Bản Thuyết Trình Canva.</a:t>
              </a:r>
            </a:p>
            <a:p>
              <a:pPr algn="ctr">
                <a:lnSpc>
                  <a:spcPts val="3600"/>
                </a:lnSpc>
              </a:pPr>
              <a:r>
                <a:rPr lang="en-US" sz="2400">
                  <a:solidFill>
                    <a:srgbClr val="705E51"/>
                  </a:solidFill>
                  <a:latin typeface="Cabin"/>
                </a:rPr>
                <a:t>Nhấn các phím sau khi ở chế độ Trình bày!</a:t>
              </a:r>
            </a:p>
            <a:p>
              <a:pPr algn="ctr">
                <a:lnSpc>
                  <a:spcPts val="3600"/>
                </a:lnSpc>
              </a:pPr>
              <a:r>
                <a:rPr lang="en-US" sz="2400">
                  <a:solidFill>
                    <a:srgbClr val="705E51"/>
                  </a:solidFill>
                  <a:latin typeface="Cabin"/>
                </a:rPr>
                <a:t>Hãy xóa trang này trước khi trình bày.</a:t>
              </a:r>
            </a:p>
          </p:txBody>
        </p:sp>
      </p:grpSp>
      <p:sp>
        <p:nvSpPr>
          <p:cNvPr name="TextBox 6" id="6"/>
          <p:cNvSpPr txBox="true"/>
          <p:nvPr/>
        </p:nvSpPr>
        <p:spPr>
          <a:xfrm rot="0">
            <a:off x="7592105" y="6115050"/>
            <a:ext cx="4108499" cy="396875"/>
          </a:xfrm>
          <a:prstGeom prst="rect">
            <a:avLst/>
          </a:prstGeom>
        </p:spPr>
        <p:txBody>
          <a:bodyPr anchor="t" rtlCol="false" tIns="0" lIns="0" bIns="0" rIns="0">
            <a:spAutoFit/>
          </a:bodyPr>
          <a:lstStyle/>
          <a:p>
            <a:pPr>
              <a:lnSpc>
                <a:spcPts val="3249"/>
              </a:lnSpc>
            </a:pPr>
            <a:r>
              <a:rPr lang="en-US" sz="2499">
                <a:solidFill>
                  <a:srgbClr val="705E51"/>
                </a:solidFill>
                <a:latin typeface="Cabin Medium"/>
              </a:rPr>
              <a:t>C</a:t>
            </a:r>
            <a:r>
              <a:rPr lang="en-US" sz="2499">
                <a:solidFill>
                  <a:srgbClr val="705E51"/>
                </a:solidFill>
                <a:latin typeface="Cabin"/>
              </a:rPr>
              <a:t> để tạo hoa giấy</a:t>
            </a:r>
          </a:p>
        </p:txBody>
      </p:sp>
      <p:sp>
        <p:nvSpPr>
          <p:cNvPr name="TextBox 7" id="7"/>
          <p:cNvSpPr txBox="true"/>
          <p:nvPr/>
        </p:nvSpPr>
        <p:spPr>
          <a:xfrm rot="0">
            <a:off x="7592105" y="7077273"/>
            <a:ext cx="4108499" cy="396875"/>
          </a:xfrm>
          <a:prstGeom prst="rect">
            <a:avLst/>
          </a:prstGeom>
        </p:spPr>
        <p:txBody>
          <a:bodyPr anchor="t" rtlCol="false" tIns="0" lIns="0" bIns="0" rIns="0">
            <a:spAutoFit/>
          </a:bodyPr>
          <a:lstStyle/>
          <a:p>
            <a:pPr>
              <a:lnSpc>
                <a:spcPts val="3249"/>
              </a:lnSpc>
            </a:pPr>
            <a:r>
              <a:rPr lang="en-US" sz="2499">
                <a:solidFill>
                  <a:srgbClr val="705E51"/>
                </a:solidFill>
                <a:latin typeface="Cabin Medium"/>
              </a:rPr>
              <a:t>O</a:t>
            </a:r>
            <a:r>
              <a:rPr lang="en-US" sz="2499">
                <a:solidFill>
                  <a:srgbClr val="705E51"/>
                </a:solidFill>
                <a:latin typeface="Cabin"/>
              </a:rPr>
              <a:t> để tạo bong bóng</a:t>
            </a:r>
          </a:p>
        </p:txBody>
      </p:sp>
      <p:sp>
        <p:nvSpPr>
          <p:cNvPr name="TextBox 8" id="8"/>
          <p:cNvSpPr txBox="true"/>
          <p:nvPr/>
        </p:nvSpPr>
        <p:spPr>
          <a:xfrm rot="0">
            <a:off x="12632143" y="7062033"/>
            <a:ext cx="2729140" cy="806450"/>
          </a:xfrm>
          <a:prstGeom prst="rect">
            <a:avLst/>
          </a:prstGeom>
        </p:spPr>
        <p:txBody>
          <a:bodyPr anchor="t" rtlCol="false" tIns="0" lIns="0" bIns="0" rIns="0">
            <a:spAutoFit/>
          </a:bodyPr>
          <a:lstStyle/>
          <a:p>
            <a:pPr>
              <a:lnSpc>
                <a:spcPts val="3249"/>
              </a:lnSpc>
            </a:pPr>
            <a:r>
              <a:rPr lang="en-US" sz="2499">
                <a:solidFill>
                  <a:srgbClr val="705E51"/>
                </a:solidFill>
                <a:latin typeface="Cabin"/>
              </a:rPr>
              <a:t>Bất kỳ số nào từ</a:t>
            </a:r>
          </a:p>
          <a:p>
            <a:pPr>
              <a:lnSpc>
                <a:spcPts val="3249"/>
              </a:lnSpc>
            </a:pPr>
            <a:r>
              <a:rPr lang="en-US" sz="2499">
                <a:solidFill>
                  <a:srgbClr val="705E51"/>
                </a:solidFill>
                <a:latin typeface="Cabin Medium"/>
              </a:rPr>
              <a:t>0-9 </a:t>
            </a:r>
            <a:r>
              <a:rPr lang="en-US" sz="2499">
                <a:solidFill>
                  <a:srgbClr val="705E51"/>
                </a:solidFill>
                <a:latin typeface="Cabin"/>
              </a:rPr>
              <a:t>để hẹn giờ</a:t>
            </a:r>
          </a:p>
        </p:txBody>
      </p:sp>
      <p:sp>
        <p:nvSpPr>
          <p:cNvPr name="TextBox 9" id="9"/>
          <p:cNvSpPr txBox="true"/>
          <p:nvPr/>
        </p:nvSpPr>
        <p:spPr>
          <a:xfrm rot="0">
            <a:off x="7592105" y="8037393"/>
            <a:ext cx="3365548" cy="396875"/>
          </a:xfrm>
          <a:prstGeom prst="rect">
            <a:avLst/>
          </a:prstGeom>
        </p:spPr>
        <p:txBody>
          <a:bodyPr anchor="t" rtlCol="false" tIns="0" lIns="0" bIns="0" rIns="0">
            <a:spAutoFit/>
          </a:bodyPr>
          <a:lstStyle/>
          <a:p>
            <a:pPr>
              <a:lnSpc>
                <a:spcPts val="3249"/>
              </a:lnSpc>
            </a:pPr>
            <a:r>
              <a:rPr lang="en-US" sz="2499">
                <a:solidFill>
                  <a:srgbClr val="705E51"/>
                </a:solidFill>
                <a:latin typeface="Cabin Medium"/>
              </a:rPr>
              <a:t>D </a:t>
            </a:r>
            <a:r>
              <a:rPr lang="en-US" sz="2499">
                <a:solidFill>
                  <a:srgbClr val="705E51"/>
                </a:solidFill>
                <a:latin typeface="Cabin"/>
              </a:rPr>
              <a:t>để tạo tiếng trống</a:t>
            </a:r>
          </a:p>
        </p:txBody>
      </p:sp>
      <p:sp>
        <p:nvSpPr>
          <p:cNvPr name="TextBox 10" id="10"/>
          <p:cNvSpPr txBox="true"/>
          <p:nvPr/>
        </p:nvSpPr>
        <p:spPr>
          <a:xfrm rot="0">
            <a:off x="12632143" y="6115050"/>
            <a:ext cx="2729140" cy="396875"/>
          </a:xfrm>
          <a:prstGeom prst="rect">
            <a:avLst/>
          </a:prstGeom>
        </p:spPr>
        <p:txBody>
          <a:bodyPr anchor="t" rtlCol="false" tIns="0" lIns="0" bIns="0" rIns="0">
            <a:spAutoFit/>
          </a:bodyPr>
          <a:lstStyle/>
          <a:p>
            <a:pPr>
              <a:lnSpc>
                <a:spcPts val="3249"/>
              </a:lnSpc>
            </a:pPr>
            <a:r>
              <a:rPr lang="en-US" sz="2499">
                <a:solidFill>
                  <a:srgbClr val="705E51"/>
                </a:solidFill>
                <a:latin typeface="Cabin Medium"/>
              </a:rPr>
              <a:t>Q</a:t>
            </a:r>
            <a:r>
              <a:rPr lang="en-US" sz="2499">
                <a:solidFill>
                  <a:srgbClr val="705E51"/>
                </a:solidFill>
                <a:latin typeface="Cabin"/>
              </a:rPr>
              <a:t> để tắt tiếng</a:t>
            </a:r>
          </a:p>
        </p:txBody>
      </p:sp>
      <p:sp>
        <p:nvSpPr>
          <p:cNvPr name="TextBox 11" id="11"/>
          <p:cNvSpPr txBox="true"/>
          <p:nvPr/>
        </p:nvSpPr>
        <p:spPr>
          <a:xfrm rot="0">
            <a:off x="2926718" y="6115050"/>
            <a:ext cx="3441748" cy="396875"/>
          </a:xfrm>
          <a:prstGeom prst="rect">
            <a:avLst/>
          </a:prstGeom>
        </p:spPr>
        <p:txBody>
          <a:bodyPr anchor="t" rtlCol="false" tIns="0" lIns="0" bIns="0" rIns="0">
            <a:spAutoFit/>
          </a:bodyPr>
          <a:lstStyle/>
          <a:p>
            <a:pPr>
              <a:lnSpc>
                <a:spcPts val="3249"/>
              </a:lnSpc>
            </a:pPr>
            <a:r>
              <a:rPr lang="en-US" sz="2499">
                <a:solidFill>
                  <a:srgbClr val="705E51"/>
                </a:solidFill>
                <a:latin typeface="Cabin Medium"/>
              </a:rPr>
              <a:t>B</a:t>
            </a:r>
            <a:r>
              <a:rPr lang="en-US" sz="2499">
                <a:solidFill>
                  <a:srgbClr val="705E51"/>
                </a:solidFill>
                <a:latin typeface="Cabin"/>
              </a:rPr>
              <a:t> để tạo hiệu ứng mờ</a:t>
            </a:r>
          </a:p>
        </p:txBody>
      </p:sp>
      <p:sp>
        <p:nvSpPr>
          <p:cNvPr name="TextBox 12" id="12"/>
          <p:cNvSpPr txBox="true"/>
          <p:nvPr/>
        </p:nvSpPr>
        <p:spPr>
          <a:xfrm rot="0">
            <a:off x="2926718" y="8039495"/>
            <a:ext cx="3441748" cy="396875"/>
          </a:xfrm>
          <a:prstGeom prst="rect">
            <a:avLst/>
          </a:prstGeom>
        </p:spPr>
        <p:txBody>
          <a:bodyPr anchor="t" rtlCol="false" tIns="0" lIns="0" bIns="0" rIns="0">
            <a:spAutoFit/>
          </a:bodyPr>
          <a:lstStyle/>
          <a:p>
            <a:pPr>
              <a:lnSpc>
                <a:spcPts val="3249"/>
              </a:lnSpc>
            </a:pPr>
            <a:r>
              <a:rPr lang="en-US" sz="2499">
                <a:solidFill>
                  <a:srgbClr val="705E51"/>
                </a:solidFill>
                <a:latin typeface="Cabin Medium"/>
              </a:rPr>
              <a:t>U </a:t>
            </a:r>
            <a:r>
              <a:rPr lang="en-US" sz="2499">
                <a:solidFill>
                  <a:srgbClr val="705E51"/>
                </a:solidFill>
                <a:latin typeface="Cabin"/>
              </a:rPr>
              <a:t>để hạ màn</a:t>
            </a:r>
          </a:p>
        </p:txBody>
      </p:sp>
      <p:sp>
        <p:nvSpPr>
          <p:cNvPr name="TextBox 13" id="13"/>
          <p:cNvSpPr txBox="true"/>
          <p:nvPr/>
        </p:nvSpPr>
        <p:spPr>
          <a:xfrm rot="0">
            <a:off x="2926718" y="7077273"/>
            <a:ext cx="3441748" cy="396875"/>
          </a:xfrm>
          <a:prstGeom prst="rect">
            <a:avLst/>
          </a:prstGeom>
        </p:spPr>
        <p:txBody>
          <a:bodyPr anchor="t" rtlCol="false" tIns="0" lIns="0" bIns="0" rIns="0">
            <a:spAutoFit/>
          </a:bodyPr>
          <a:lstStyle/>
          <a:p>
            <a:pPr>
              <a:lnSpc>
                <a:spcPts val="3249"/>
              </a:lnSpc>
            </a:pPr>
            <a:r>
              <a:rPr lang="en-US" sz="2499">
                <a:solidFill>
                  <a:srgbClr val="705E51"/>
                </a:solidFill>
                <a:latin typeface="Cabin Medium"/>
              </a:rPr>
              <a:t>M </a:t>
            </a:r>
            <a:r>
              <a:rPr lang="en-US" sz="2499">
                <a:solidFill>
                  <a:srgbClr val="705E51"/>
                </a:solidFill>
                <a:latin typeface="Cabin"/>
              </a:rPr>
              <a:t>để thả mic</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919288" y="2824017"/>
          <a:ext cx="10404903" cy="5698220"/>
        </p:xfrm>
        <a:graphic>
          <a:graphicData uri="http://schemas.openxmlformats.org/drawingml/2006/table">
            <a:tbl>
              <a:tblPr/>
              <a:tblGrid>
                <a:gridCol w="3468301"/>
                <a:gridCol w="3468301"/>
                <a:gridCol w="3468301"/>
              </a:tblGrid>
              <a:tr h="949703">
                <a:tc>
                  <a:txBody>
                    <a:bodyPr anchor="t" rtlCol="false"/>
                    <a:lstStyle/>
                    <a:p>
                      <a:pPr algn="ctr">
                        <a:lnSpc>
                          <a:spcPts val="3499"/>
                        </a:lnSpc>
                        <a:defRPr/>
                      </a:pPr>
                      <a:endParaRPr lang="en-US" sz="1100"/>
                    </a:p>
                  </a:txBody>
                  <a:tcPr marL="190500" marR="190500" marT="190500" marB="190500" anchor="ctr">
                    <a:lnL cmpd="sng" algn="ctr" cap="flat" w="9525">
                      <a:solidFill>
                        <a:srgbClr val="FFFFFF"/>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Medium"/>
                        </a:rPr>
                        <a:t>Năm hiện tại</a:t>
                      </a:r>
                      <a:endParaRPr lang="en-US" sz="1100"/>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Medium"/>
                        </a:rPr>
                        <a:t>Năm mục tiêu</a:t>
                      </a:r>
                      <a:endParaRPr lang="en-US" sz="1100"/>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r>
              <a:tr h="949703">
                <a:tc>
                  <a:txBody>
                    <a:bodyPr anchor="t" rtlCol="false"/>
                    <a:lstStyle/>
                    <a:p>
                      <a:pPr algn="ctr">
                        <a:lnSpc>
                          <a:spcPts val="3499"/>
                        </a:lnSpc>
                        <a:defRPr/>
                      </a:pPr>
                      <a:r>
                        <a:rPr lang="en-US" sz="2499">
                          <a:solidFill>
                            <a:srgbClr val="705E51"/>
                          </a:solidFill>
                          <a:latin typeface="Cabin Medium"/>
                        </a:rPr>
                        <a:t>Doanh thu</a:t>
                      </a:r>
                      <a:endParaRPr lang="en-US" sz="1100"/>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a:rPr>
                        <a:t>000 VNĐ</a:t>
                      </a:r>
                      <a:endParaRPr lang="en-US" sz="1100"/>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a:rPr>
                        <a:t>000 VNĐ</a:t>
                      </a:r>
                      <a:endParaRPr lang="en-US" sz="1100"/>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r>
              <a:tr h="949703">
                <a:tc>
                  <a:txBody>
                    <a:bodyPr anchor="t" rtlCol="false"/>
                    <a:lstStyle/>
                    <a:p>
                      <a:pPr algn="ctr">
                        <a:lnSpc>
                          <a:spcPts val="3499"/>
                        </a:lnSpc>
                        <a:defRPr/>
                      </a:pPr>
                      <a:r>
                        <a:rPr lang="en-US" sz="2499">
                          <a:solidFill>
                            <a:srgbClr val="705E51"/>
                          </a:solidFill>
                          <a:latin typeface="Cabin Medium"/>
                        </a:rPr>
                        <a:t>Chi phí</a:t>
                      </a:r>
                      <a:endParaRPr lang="en-US" sz="1100"/>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a:rPr>
                        <a:t>000 VNĐ</a:t>
                      </a:r>
                      <a:endParaRPr lang="en-US" sz="1100"/>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a:rPr>
                        <a:t>000 VNĐ</a:t>
                      </a:r>
                      <a:endParaRPr lang="en-US" sz="1100"/>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r>
              <a:tr h="949703">
                <a:tc>
                  <a:txBody>
                    <a:bodyPr anchor="t" rtlCol="false"/>
                    <a:lstStyle/>
                    <a:p>
                      <a:pPr algn="ctr">
                        <a:lnSpc>
                          <a:spcPts val="3499"/>
                        </a:lnSpc>
                        <a:defRPr/>
                      </a:pPr>
                      <a:r>
                        <a:rPr lang="en-US" sz="2499">
                          <a:solidFill>
                            <a:srgbClr val="705E51"/>
                          </a:solidFill>
                          <a:latin typeface="Cabin Medium"/>
                        </a:rPr>
                        <a:t>Các khoản nợ</a:t>
                      </a:r>
                      <a:endParaRPr lang="en-US" sz="1100"/>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a:rPr>
                        <a:t>000 VNĐ</a:t>
                      </a:r>
                      <a:endParaRPr lang="en-US" sz="1100"/>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a:rPr>
                        <a:t>000 VNĐ</a:t>
                      </a:r>
                      <a:endParaRPr lang="en-US" sz="1100"/>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r>
              <a:tr h="949703">
                <a:tc>
                  <a:txBody>
                    <a:bodyPr anchor="t" rtlCol="false"/>
                    <a:lstStyle/>
                    <a:p>
                      <a:pPr algn="ctr">
                        <a:lnSpc>
                          <a:spcPts val="3499"/>
                        </a:lnSpc>
                        <a:defRPr/>
                      </a:pPr>
                      <a:r>
                        <a:rPr lang="en-US" sz="2499">
                          <a:solidFill>
                            <a:srgbClr val="705E51"/>
                          </a:solidFill>
                          <a:latin typeface="Cabin Medium"/>
                        </a:rPr>
                        <a:t>Chi phí khác</a:t>
                      </a:r>
                      <a:endParaRPr lang="en-US" sz="1100"/>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a:rPr>
                        <a:t>000 VNĐ</a:t>
                      </a:r>
                      <a:endParaRPr lang="en-US" sz="1100"/>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a:rPr>
                        <a:t>000 VNĐ</a:t>
                      </a:r>
                      <a:endParaRPr lang="en-US" sz="1100"/>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r>
              <a:tr h="949703">
                <a:tc>
                  <a:txBody>
                    <a:bodyPr anchor="t" rtlCol="false"/>
                    <a:lstStyle/>
                    <a:p>
                      <a:pPr algn="ctr">
                        <a:lnSpc>
                          <a:spcPts val="3499"/>
                        </a:lnSpc>
                        <a:defRPr/>
                      </a:pPr>
                      <a:r>
                        <a:rPr lang="en-US" sz="2499">
                          <a:solidFill>
                            <a:srgbClr val="705E51"/>
                          </a:solidFill>
                          <a:latin typeface="Cabin Medium"/>
                        </a:rPr>
                        <a:t>Lợi nhuận ròng</a:t>
                      </a:r>
                      <a:endParaRPr lang="en-US" sz="1100"/>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a:rPr>
                        <a:t>000 VNĐ</a:t>
                      </a:r>
                      <a:endParaRPr lang="en-US" sz="1100"/>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a:rPr>
                        <a:t>000 VNĐ</a:t>
                      </a:r>
                      <a:endParaRPr lang="en-US" sz="1100"/>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r>
            </a:tbl>
          </a:graphicData>
        </a:graphic>
      </p:graphicFrame>
      <p:grpSp>
        <p:nvGrpSpPr>
          <p:cNvPr name="Group 3" id="3"/>
          <p:cNvGrpSpPr/>
          <p:nvPr/>
        </p:nvGrpSpPr>
        <p:grpSpPr>
          <a:xfrm rot="0">
            <a:off x="13827742" y="0"/>
            <a:ext cx="5143500" cy="10287000"/>
            <a:chOff x="0" y="0"/>
            <a:chExt cx="3175000" cy="6350000"/>
          </a:xfrm>
        </p:grpSpPr>
        <p:sp>
          <p:nvSpPr>
            <p:cNvPr name="Freeform 4" id="4"/>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2"/>
              <a:stretch>
                <a:fillRect l="-4514" t="0" r="-28818" b="0"/>
              </a:stretch>
            </a:blipFill>
          </p:spPr>
        </p:sp>
      </p:grpSp>
      <p:grpSp>
        <p:nvGrpSpPr>
          <p:cNvPr name="Group 5" id="5"/>
          <p:cNvGrpSpPr/>
          <p:nvPr/>
        </p:nvGrpSpPr>
        <p:grpSpPr>
          <a:xfrm rot="0">
            <a:off x="1028700" y="5457679"/>
            <a:ext cx="209550" cy="6398994"/>
            <a:chOff x="0" y="0"/>
            <a:chExt cx="279400" cy="8531991"/>
          </a:xfrm>
        </p:grpSpPr>
        <p:sp>
          <p:nvSpPr>
            <p:cNvPr name="AutoShape 6" id="6"/>
            <p:cNvSpPr/>
            <p:nvPr/>
          </p:nvSpPr>
          <p:spPr>
            <a:xfrm rot="-5400000">
              <a:off x="-2880818" y="5492423"/>
              <a:ext cx="6041036" cy="0"/>
            </a:xfrm>
            <a:prstGeom prst="line">
              <a:avLst/>
            </a:prstGeom>
            <a:ln cap="flat" w="38100">
              <a:solidFill>
                <a:srgbClr val="30231A"/>
              </a:solidFill>
              <a:prstDash val="solid"/>
              <a:headEnd type="none" len="sm" w="sm"/>
              <a:tailEnd type="none" len="sm" w="sm"/>
            </a:ln>
          </p:spPr>
        </p:sp>
        <p:sp>
          <p:nvSpPr>
            <p:cNvPr name="AutoShape 7" id="7"/>
            <p:cNvSpPr/>
            <p:nvPr/>
          </p:nvSpPr>
          <p:spPr>
            <a:xfrm rot="-5400000">
              <a:off x="-1105778" y="1105778"/>
              <a:ext cx="2490955" cy="0"/>
            </a:xfrm>
            <a:prstGeom prst="line">
              <a:avLst/>
            </a:prstGeom>
            <a:ln cap="flat" w="279400">
              <a:solidFill>
                <a:srgbClr val="9A6547"/>
              </a:solidFill>
              <a:prstDash val="solid"/>
              <a:headEnd type="none" len="sm" w="sm"/>
              <a:tailEnd type="none" len="sm" w="sm"/>
            </a:ln>
          </p:spPr>
        </p:sp>
      </p:grpSp>
      <p:sp>
        <p:nvSpPr>
          <p:cNvPr name="TextBox 8" id="8"/>
          <p:cNvSpPr txBox="true"/>
          <p:nvPr/>
        </p:nvSpPr>
        <p:spPr>
          <a:xfrm rot="0">
            <a:off x="1028700" y="1220470"/>
            <a:ext cx="12186078" cy="1069976"/>
          </a:xfrm>
          <a:prstGeom prst="rect">
            <a:avLst/>
          </a:prstGeom>
        </p:spPr>
        <p:txBody>
          <a:bodyPr anchor="t" rtlCol="false" tIns="0" lIns="0" bIns="0" rIns="0">
            <a:spAutoFit/>
          </a:bodyPr>
          <a:lstStyle/>
          <a:p>
            <a:pPr algn="l" marL="0" indent="0" lvl="0">
              <a:lnSpc>
                <a:spcPts val="8000"/>
              </a:lnSpc>
              <a:spcBef>
                <a:spcPct val="0"/>
              </a:spcBef>
            </a:pPr>
            <a:r>
              <a:rPr lang="en-US" sz="8000" u="none">
                <a:solidFill>
                  <a:srgbClr val="9A6547"/>
                </a:solidFill>
                <a:latin typeface="Cabin Medium"/>
              </a:rPr>
              <a:t>Tóm tắt Dự án</a:t>
            </a:r>
          </a:p>
        </p:txBody>
      </p:sp>
      <p:sp>
        <p:nvSpPr>
          <p:cNvPr name="TextBox 9" id="9"/>
          <p:cNvSpPr txBox="true"/>
          <p:nvPr/>
        </p:nvSpPr>
        <p:spPr>
          <a:xfrm rot="0">
            <a:off x="8921208" y="9260139"/>
            <a:ext cx="3402983" cy="356235"/>
          </a:xfrm>
          <a:prstGeom prst="rect">
            <a:avLst/>
          </a:prstGeom>
        </p:spPr>
        <p:txBody>
          <a:bodyPr anchor="t" rtlCol="false" tIns="0" lIns="0" bIns="0" rIns="0">
            <a:spAutoFit/>
          </a:bodyPr>
          <a:lstStyle/>
          <a:p>
            <a:pPr algn="r">
              <a:lnSpc>
                <a:spcPts val="2940"/>
              </a:lnSpc>
              <a:spcBef>
                <a:spcPct val="0"/>
              </a:spcBef>
            </a:pPr>
            <a:r>
              <a:rPr lang="en-US" sz="2100" u="sng">
                <a:solidFill>
                  <a:srgbClr val="705E51"/>
                </a:solidFill>
                <a:latin typeface="Cabin"/>
                <a:hlinkClick r:id="rId3" action="ppaction://hlinksldjump"/>
              </a:rPr>
              <a:t>Quay lại Trang Chương trình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73397" y="0"/>
            <a:ext cx="7214603" cy="10287000"/>
            <a:chOff x="0" y="0"/>
            <a:chExt cx="2631907" cy="3752725"/>
          </a:xfrm>
        </p:grpSpPr>
        <p:sp>
          <p:nvSpPr>
            <p:cNvPr name="Freeform 3" id="3"/>
            <p:cNvSpPr/>
            <p:nvPr/>
          </p:nvSpPr>
          <p:spPr>
            <a:xfrm flipH="false" flipV="false" rot="0">
              <a:off x="0" y="0"/>
              <a:ext cx="2631907" cy="3752726"/>
            </a:xfrm>
            <a:custGeom>
              <a:avLst/>
              <a:gdLst/>
              <a:ahLst/>
              <a:cxnLst/>
              <a:rect r="r" b="b" t="t" l="l"/>
              <a:pathLst>
                <a:path h="3752726" w="2631907">
                  <a:moveTo>
                    <a:pt x="0" y="0"/>
                  </a:moveTo>
                  <a:lnTo>
                    <a:pt x="2631907" y="0"/>
                  </a:lnTo>
                  <a:lnTo>
                    <a:pt x="2631907" y="3752726"/>
                  </a:lnTo>
                  <a:lnTo>
                    <a:pt x="0" y="3752726"/>
                  </a:lnTo>
                  <a:close/>
                </a:path>
              </a:pathLst>
            </a:custGeom>
            <a:solidFill>
              <a:srgbClr val="DCCCC0"/>
            </a:solidFill>
          </p:spPr>
        </p:sp>
      </p:grpSp>
      <p:grpSp>
        <p:nvGrpSpPr>
          <p:cNvPr name="Group 4" id="4"/>
          <p:cNvGrpSpPr/>
          <p:nvPr/>
        </p:nvGrpSpPr>
        <p:grpSpPr>
          <a:xfrm rot="0">
            <a:off x="11610132" y="537650"/>
            <a:ext cx="6141134" cy="9211701"/>
            <a:chOff x="0" y="0"/>
            <a:chExt cx="6350000" cy="9525000"/>
          </a:xfrm>
        </p:grpSpPr>
        <p:sp>
          <p:nvSpPr>
            <p:cNvPr name="Freeform 5" id="5"/>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78994" t="0" r="-46005" b="0"/>
              </a:stretch>
            </a:blipFill>
          </p:spPr>
        </p:sp>
      </p:grpSp>
      <p:grpSp>
        <p:nvGrpSpPr>
          <p:cNvPr name="Group 6" id="6"/>
          <p:cNvGrpSpPr/>
          <p:nvPr/>
        </p:nvGrpSpPr>
        <p:grpSpPr>
          <a:xfrm rot="0">
            <a:off x="2400300" y="3284689"/>
            <a:ext cx="7323778" cy="1432196"/>
            <a:chOff x="0" y="0"/>
            <a:chExt cx="9765037" cy="1909594"/>
          </a:xfrm>
        </p:grpSpPr>
        <p:sp>
          <p:nvSpPr>
            <p:cNvPr name="TextBox 7" id="7"/>
            <p:cNvSpPr txBox="true"/>
            <p:nvPr/>
          </p:nvSpPr>
          <p:spPr>
            <a:xfrm rot="0">
              <a:off x="0" y="880524"/>
              <a:ext cx="9765037" cy="1029335"/>
            </a:xfrm>
            <a:prstGeom prst="rect">
              <a:avLst/>
            </a:prstGeom>
          </p:spPr>
          <p:txBody>
            <a:bodyPr anchor="t" rtlCol="false" tIns="0" lIns="0" bIns="0" rIns="0">
              <a:spAutoFit/>
            </a:bodyPr>
            <a:lstStyle/>
            <a:p>
              <a:pPr algn="l" marL="0" indent="0" lvl="1">
                <a:lnSpc>
                  <a:spcPts val="3120"/>
                </a:lnSpc>
                <a:spcBef>
                  <a:spcPct val="0"/>
                </a:spcBef>
              </a:pPr>
              <a:r>
                <a:rPr lang="en-US" sz="2400" u="none">
                  <a:solidFill>
                    <a:srgbClr val="705E51"/>
                  </a:solidFill>
                  <a:latin typeface="Cabin"/>
                </a:rPr>
                <a:t>Giới thiệu ngắn gọn về công ty của bạn và các sản phẩm hay dịch vụ công ty cung cấp</a:t>
              </a:r>
            </a:p>
          </p:txBody>
        </p:sp>
        <p:sp>
          <p:nvSpPr>
            <p:cNvPr name="TextBox 8" id="8"/>
            <p:cNvSpPr txBox="true"/>
            <p:nvPr/>
          </p:nvSpPr>
          <p:spPr>
            <a:xfrm rot="0">
              <a:off x="0" y="-28575"/>
              <a:ext cx="9765037" cy="672888"/>
            </a:xfrm>
            <a:prstGeom prst="rect">
              <a:avLst/>
            </a:prstGeom>
          </p:spPr>
          <p:txBody>
            <a:bodyPr anchor="t" rtlCol="false" tIns="0" lIns="0" bIns="0" rIns="0">
              <a:spAutoFit/>
            </a:bodyPr>
            <a:lstStyle/>
            <a:p>
              <a:pPr>
                <a:lnSpc>
                  <a:spcPts val="4160"/>
                </a:lnSpc>
              </a:pPr>
              <a:r>
                <a:rPr lang="en-US" sz="3200">
                  <a:solidFill>
                    <a:srgbClr val="705E51"/>
                  </a:solidFill>
                  <a:latin typeface="Cabin Medium"/>
                </a:rPr>
                <a:t>Viết một đoạn tóm tắt ngắn về công ty</a:t>
              </a:r>
            </a:p>
          </p:txBody>
        </p:sp>
      </p:grpSp>
      <p:grpSp>
        <p:nvGrpSpPr>
          <p:cNvPr name="Group 9" id="9"/>
          <p:cNvGrpSpPr/>
          <p:nvPr/>
        </p:nvGrpSpPr>
        <p:grpSpPr>
          <a:xfrm rot="0">
            <a:off x="2400300" y="5427421"/>
            <a:ext cx="7323778" cy="1550881"/>
            <a:chOff x="0" y="0"/>
            <a:chExt cx="9765037" cy="2067841"/>
          </a:xfrm>
        </p:grpSpPr>
        <p:sp>
          <p:nvSpPr>
            <p:cNvPr name="TextBox 10" id="10"/>
            <p:cNvSpPr txBox="true"/>
            <p:nvPr/>
          </p:nvSpPr>
          <p:spPr>
            <a:xfrm rot="0">
              <a:off x="0" y="1559339"/>
              <a:ext cx="9765037" cy="508635"/>
            </a:xfrm>
            <a:prstGeom prst="rect">
              <a:avLst/>
            </a:prstGeom>
          </p:spPr>
          <p:txBody>
            <a:bodyPr anchor="t" rtlCol="false" tIns="0" lIns="0" bIns="0" rIns="0">
              <a:spAutoFit/>
            </a:bodyPr>
            <a:lstStyle/>
            <a:p>
              <a:pPr algn="l" marL="0" indent="0" lvl="1">
                <a:lnSpc>
                  <a:spcPts val="3120"/>
                </a:lnSpc>
                <a:spcBef>
                  <a:spcPct val="0"/>
                </a:spcBef>
              </a:pPr>
              <a:r>
                <a:rPr lang="en-US" sz="2400" u="none">
                  <a:solidFill>
                    <a:srgbClr val="705E51"/>
                  </a:solidFill>
                  <a:latin typeface="Cabin"/>
                </a:rPr>
                <a:t>Trình bày ngắn gọn về những gì bạn muốn thảo luận</a:t>
              </a:r>
            </a:p>
          </p:txBody>
        </p:sp>
        <p:sp>
          <p:nvSpPr>
            <p:cNvPr name="TextBox 11" id="11"/>
            <p:cNvSpPr txBox="true"/>
            <p:nvPr/>
          </p:nvSpPr>
          <p:spPr>
            <a:xfrm rot="0">
              <a:off x="0" y="-28575"/>
              <a:ext cx="9765037" cy="1371388"/>
            </a:xfrm>
            <a:prstGeom prst="rect">
              <a:avLst/>
            </a:prstGeom>
          </p:spPr>
          <p:txBody>
            <a:bodyPr anchor="t" rtlCol="false" tIns="0" lIns="0" bIns="0" rIns="0">
              <a:spAutoFit/>
            </a:bodyPr>
            <a:lstStyle/>
            <a:p>
              <a:pPr algn="l" marL="0" indent="0" lvl="0">
                <a:lnSpc>
                  <a:spcPts val="4160"/>
                </a:lnSpc>
                <a:spcBef>
                  <a:spcPct val="0"/>
                </a:spcBef>
              </a:pPr>
              <a:r>
                <a:rPr lang="en-US" sz="3200" u="none">
                  <a:solidFill>
                    <a:srgbClr val="705E51"/>
                  </a:solidFill>
                  <a:latin typeface="Cabin Medium"/>
                </a:rPr>
                <a:t>Thêm vị thế hiện tại của công ty bạn trên thị trường</a:t>
              </a:r>
            </a:p>
          </p:txBody>
        </p:sp>
      </p:grpSp>
      <p:grpSp>
        <p:nvGrpSpPr>
          <p:cNvPr name="Group 12" id="12"/>
          <p:cNvGrpSpPr/>
          <p:nvPr/>
        </p:nvGrpSpPr>
        <p:grpSpPr>
          <a:xfrm rot="0">
            <a:off x="2400300" y="7722553"/>
            <a:ext cx="7323778" cy="1027105"/>
            <a:chOff x="0" y="0"/>
            <a:chExt cx="9765037" cy="1369474"/>
          </a:xfrm>
        </p:grpSpPr>
        <p:sp>
          <p:nvSpPr>
            <p:cNvPr name="TextBox 13" id="13"/>
            <p:cNvSpPr txBox="true"/>
            <p:nvPr/>
          </p:nvSpPr>
          <p:spPr>
            <a:xfrm rot="0">
              <a:off x="0" y="860839"/>
              <a:ext cx="9765037" cy="508635"/>
            </a:xfrm>
            <a:prstGeom prst="rect">
              <a:avLst/>
            </a:prstGeom>
          </p:spPr>
          <p:txBody>
            <a:bodyPr anchor="t" rtlCol="false" tIns="0" lIns="0" bIns="0" rIns="0">
              <a:spAutoFit/>
            </a:bodyPr>
            <a:lstStyle/>
            <a:p>
              <a:pPr>
                <a:lnSpc>
                  <a:spcPts val="3120"/>
                </a:lnSpc>
              </a:pPr>
              <a:r>
                <a:rPr lang="en-US" sz="2400">
                  <a:solidFill>
                    <a:srgbClr val="705E51"/>
                  </a:solidFill>
                  <a:latin typeface="Cabin"/>
                </a:rPr>
                <a:t>Trình bày ngắn gọn về tầm nhìn của công ty bạn</a:t>
              </a:r>
            </a:p>
          </p:txBody>
        </p:sp>
        <p:sp>
          <p:nvSpPr>
            <p:cNvPr name="TextBox 14" id="14"/>
            <p:cNvSpPr txBox="true"/>
            <p:nvPr/>
          </p:nvSpPr>
          <p:spPr>
            <a:xfrm rot="0">
              <a:off x="0" y="-28575"/>
              <a:ext cx="9765037" cy="672888"/>
            </a:xfrm>
            <a:prstGeom prst="rect">
              <a:avLst/>
            </a:prstGeom>
          </p:spPr>
          <p:txBody>
            <a:bodyPr anchor="t" rtlCol="false" tIns="0" lIns="0" bIns="0" rIns="0">
              <a:spAutoFit/>
            </a:bodyPr>
            <a:lstStyle/>
            <a:p>
              <a:pPr algn="l" marL="0" indent="0" lvl="0">
                <a:lnSpc>
                  <a:spcPts val="4160"/>
                </a:lnSpc>
                <a:spcBef>
                  <a:spcPct val="0"/>
                </a:spcBef>
              </a:pPr>
              <a:r>
                <a:rPr lang="en-US" sz="3200" u="none">
                  <a:solidFill>
                    <a:srgbClr val="705E51"/>
                  </a:solidFill>
                  <a:latin typeface="Cabin Medium"/>
                </a:rPr>
                <a:t>Viết về tầm nhìn của công ty</a:t>
              </a:r>
            </a:p>
          </p:txBody>
        </p:sp>
      </p:grpSp>
      <p:sp>
        <p:nvSpPr>
          <p:cNvPr name="TextBox 15" id="15"/>
          <p:cNvSpPr txBox="true"/>
          <p:nvPr/>
        </p:nvSpPr>
        <p:spPr>
          <a:xfrm rot="0">
            <a:off x="1028700" y="1171575"/>
            <a:ext cx="9442878" cy="1069976"/>
          </a:xfrm>
          <a:prstGeom prst="rect">
            <a:avLst/>
          </a:prstGeom>
        </p:spPr>
        <p:txBody>
          <a:bodyPr anchor="t" rtlCol="false" tIns="0" lIns="0" bIns="0" rIns="0">
            <a:spAutoFit/>
          </a:bodyPr>
          <a:lstStyle/>
          <a:p>
            <a:pPr algn="l" marL="0" indent="0" lvl="0">
              <a:lnSpc>
                <a:spcPts val="8000"/>
              </a:lnSpc>
              <a:spcBef>
                <a:spcPct val="0"/>
              </a:spcBef>
            </a:pPr>
            <a:r>
              <a:rPr lang="en-US" sz="8000" u="none">
                <a:solidFill>
                  <a:srgbClr val="9A6547"/>
                </a:solidFill>
                <a:latin typeface="Cabin Medium"/>
              </a:rPr>
              <a:t>Tóm tắt Dự án</a:t>
            </a:r>
          </a:p>
        </p:txBody>
      </p:sp>
      <p:grpSp>
        <p:nvGrpSpPr>
          <p:cNvPr name="Group 16" id="16"/>
          <p:cNvGrpSpPr/>
          <p:nvPr/>
        </p:nvGrpSpPr>
        <p:grpSpPr>
          <a:xfrm rot="0">
            <a:off x="1028700" y="5457679"/>
            <a:ext cx="209550" cy="6398994"/>
            <a:chOff x="0" y="0"/>
            <a:chExt cx="279400" cy="8531991"/>
          </a:xfrm>
        </p:grpSpPr>
        <p:sp>
          <p:nvSpPr>
            <p:cNvPr name="AutoShape 17" id="17"/>
            <p:cNvSpPr/>
            <p:nvPr/>
          </p:nvSpPr>
          <p:spPr>
            <a:xfrm rot="-5400000">
              <a:off x="-2880818" y="5492423"/>
              <a:ext cx="6041036" cy="0"/>
            </a:xfrm>
            <a:prstGeom prst="line">
              <a:avLst/>
            </a:prstGeom>
            <a:ln cap="flat" w="38100">
              <a:solidFill>
                <a:srgbClr val="30231A"/>
              </a:solidFill>
              <a:prstDash val="solid"/>
              <a:headEnd type="none" len="sm" w="sm"/>
              <a:tailEnd type="none" len="sm" w="sm"/>
            </a:ln>
          </p:spPr>
        </p:sp>
        <p:sp>
          <p:nvSpPr>
            <p:cNvPr name="AutoShape 18" id="18"/>
            <p:cNvSpPr/>
            <p:nvPr/>
          </p:nvSpPr>
          <p:spPr>
            <a:xfrm rot="-5400000">
              <a:off x="-1105778" y="1105778"/>
              <a:ext cx="2490955" cy="0"/>
            </a:xfrm>
            <a:prstGeom prst="line">
              <a:avLst/>
            </a:prstGeom>
            <a:ln cap="flat" w="279400">
              <a:solidFill>
                <a:srgbClr val="9A6547"/>
              </a:solidFill>
              <a:prstDash val="solid"/>
              <a:headEnd type="none" len="sm" w="sm"/>
              <a:tailEnd type="none" len="sm" w="sm"/>
            </a:ln>
          </p:spPr>
        </p:sp>
      </p:grpSp>
      <p:sp>
        <p:nvSpPr>
          <p:cNvPr name="TextBox 19" id="19"/>
          <p:cNvSpPr txBox="true"/>
          <p:nvPr/>
        </p:nvSpPr>
        <p:spPr>
          <a:xfrm rot="0">
            <a:off x="13856317" y="8901999"/>
            <a:ext cx="3402983" cy="356235"/>
          </a:xfrm>
          <a:prstGeom prst="rect">
            <a:avLst/>
          </a:prstGeom>
        </p:spPr>
        <p:txBody>
          <a:bodyPr anchor="t" rtlCol="false" tIns="0" lIns="0" bIns="0" rIns="0">
            <a:spAutoFit/>
          </a:bodyPr>
          <a:lstStyle/>
          <a:p>
            <a:pPr algn="r">
              <a:lnSpc>
                <a:spcPts val="2940"/>
              </a:lnSpc>
              <a:spcBef>
                <a:spcPct val="0"/>
              </a:spcBef>
            </a:pPr>
            <a:r>
              <a:rPr lang="en-US" sz="2100" u="sng">
                <a:solidFill>
                  <a:srgbClr val="FFFFFF"/>
                </a:solidFill>
                <a:latin typeface="Cabin"/>
                <a:hlinkClick r:id="rId3" action="ppaction://hlinksldjump"/>
              </a:rPr>
              <a:t>Quay lại Trang Chương trình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CCCC0"/>
        </a:solidFill>
      </p:bgPr>
    </p:bg>
    <p:spTree>
      <p:nvGrpSpPr>
        <p:cNvPr id="1" name=""/>
        <p:cNvGrpSpPr/>
        <p:nvPr/>
      </p:nvGrpSpPr>
      <p:grpSpPr>
        <a:xfrm>
          <a:off x="0" y="0"/>
          <a:ext cx="0" cy="0"/>
          <a:chOff x="0" y="0"/>
          <a:chExt cx="0" cy="0"/>
        </a:xfrm>
      </p:grpSpPr>
      <p:sp>
        <p:nvSpPr>
          <p:cNvPr name="TextBox 2" id="2"/>
          <p:cNvSpPr txBox="true"/>
          <p:nvPr/>
        </p:nvSpPr>
        <p:spPr>
          <a:xfrm rot="0">
            <a:off x="1700414" y="7041870"/>
            <a:ext cx="7500817" cy="388620"/>
          </a:xfrm>
          <a:prstGeom prst="rect">
            <a:avLst/>
          </a:prstGeom>
        </p:spPr>
        <p:txBody>
          <a:bodyPr anchor="t" rtlCol="false" tIns="0" lIns="0" bIns="0" rIns="0">
            <a:spAutoFit/>
          </a:bodyPr>
          <a:lstStyle/>
          <a:p>
            <a:pPr>
              <a:lnSpc>
                <a:spcPts val="3120"/>
              </a:lnSpc>
            </a:pPr>
            <a:r>
              <a:rPr lang="en-US" sz="2400">
                <a:solidFill>
                  <a:srgbClr val="705E51"/>
                </a:solidFill>
                <a:latin typeface="Cabin"/>
              </a:rPr>
              <a:t>Miêu tả ngắn gọn nội dung của những trang sau</a:t>
            </a:r>
          </a:p>
        </p:txBody>
      </p:sp>
      <p:sp>
        <p:nvSpPr>
          <p:cNvPr name="TextBox 3" id="3"/>
          <p:cNvSpPr txBox="true"/>
          <p:nvPr/>
        </p:nvSpPr>
        <p:spPr>
          <a:xfrm rot="0">
            <a:off x="1700414" y="5448154"/>
            <a:ext cx="12186078" cy="1381125"/>
          </a:xfrm>
          <a:prstGeom prst="rect">
            <a:avLst/>
          </a:prstGeom>
        </p:spPr>
        <p:txBody>
          <a:bodyPr anchor="t" rtlCol="false" tIns="0" lIns="0" bIns="0" rIns="0">
            <a:spAutoFit/>
          </a:bodyPr>
          <a:lstStyle/>
          <a:p>
            <a:pPr marL="0" indent="0" lvl="0">
              <a:lnSpc>
                <a:spcPts val="10800"/>
              </a:lnSpc>
              <a:spcBef>
                <a:spcPct val="0"/>
              </a:spcBef>
            </a:pPr>
            <a:r>
              <a:rPr lang="en-US" sz="9000">
                <a:solidFill>
                  <a:srgbClr val="705E51"/>
                </a:solidFill>
                <a:latin typeface="Cabin Medium"/>
              </a:rPr>
              <a:t>Chúng ta đang ở đâu</a:t>
            </a:r>
          </a:p>
        </p:txBody>
      </p:sp>
      <p:grpSp>
        <p:nvGrpSpPr>
          <p:cNvPr name="Group 4" id="4"/>
          <p:cNvGrpSpPr/>
          <p:nvPr/>
        </p:nvGrpSpPr>
        <p:grpSpPr>
          <a:xfrm rot="0">
            <a:off x="-939462" y="-2218921"/>
            <a:ext cx="17465828" cy="6986331"/>
            <a:chOff x="0" y="0"/>
            <a:chExt cx="6350000" cy="2540000"/>
          </a:xfrm>
        </p:grpSpPr>
        <p:sp>
          <p:nvSpPr>
            <p:cNvPr name="Freeform 5" id="5"/>
            <p:cNvSpPr/>
            <p:nvPr/>
          </p:nvSpPr>
          <p:spPr>
            <a:xfrm flipH="false" flipV="false" rot="0">
              <a:off x="0" y="0"/>
              <a:ext cx="6350000" cy="2540000"/>
            </a:xfrm>
            <a:custGeom>
              <a:avLst/>
              <a:gdLst/>
              <a:ahLst/>
              <a:cxnLst/>
              <a:rect r="r" b="b" t="t" l="l"/>
              <a:pathLst>
                <a:path h="2540000" w="635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2"/>
              <a:stretch>
                <a:fillRect l="0" t="-4062" r="0" b="-4062"/>
              </a:stretch>
            </a:blipFill>
          </p:spPr>
        </p:sp>
      </p:grpSp>
      <p:sp>
        <p:nvSpPr>
          <p:cNvPr name="TextBox 6" id="6"/>
          <p:cNvSpPr txBox="true"/>
          <p:nvPr/>
        </p:nvSpPr>
        <p:spPr>
          <a:xfrm rot="0">
            <a:off x="13856317" y="9260139"/>
            <a:ext cx="3402983" cy="356235"/>
          </a:xfrm>
          <a:prstGeom prst="rect">
            <a:avLst/>
          </a:prstGeom>
        </p:spPr>
        <p:txBody>
          <a:bodyPr anchor="t" rtlCol="false" tIns="0" lIns="0" bIns="0" rIns="0">
            <a:spAutoFit/>
          </a:bodyPr>
          <a:lstStyle/>
          <a:p>
            <a:pPr algn="r">
              <a:lnSpc>
                <a:spcPts val="2940"/>
              </a:lnSpc>
              <a:spcBef>
                <a:spcPct val="0"/>
              </a:spcBef>
            </a:pPr>
            <a:r>
              <a:rPr lang="en-US" sz="2100" u="sng">
                <a:solidFill>
                  <a:srgbClr val="705E51"/>
                </a:solidFill>
                <a:latin typeface="Cabin"/>
                <a:hlinkClick r:id="rId3" action="ppaction://hlinksldjump"/>
              </a:rPr>
              <a:t>Quay lại Trang Chương trình</a:t>
            </a:r>
          </a:p>
        </p:txBody>
      </p:sp>
      <p:grpSp>
        <p:nvGrpSpPr>
          <p:cNvPr name="Group 7" id="7"/>
          <p:cNvGrpSpPr/>
          <p:nvPr/>
        </p:nvGrpSpPr>
        <p:grpSpPr>
          <a:xfrm rot="0">
            <a:off x="1028700" y="5457679"/>
            <a:ext cx="209550" cy="6398994"/>
            <a:chOff x="0" y="0"/>
            <a:chExt cx="279400" cy="8531991"/>
          </a:xfrm>
        </p:grpSpPr>
        <p:sp>
          <p:nvSpPr>
            <p:cNvPr name="AutoShape 8" id="8"/>
            <p:cNvSpPr/>
            <p:nvPr/>
          </p:nvSpPr>
          <p:spPr>
            <a:xfrm rot="-5400000">
              <a:off x="-2880818" y="5492423"/>
              <a:ext cx="6041036" cy="0"/>
            </a:xfrm>
            <a:prstGeom prst="line">
              <a:avLst/>
            </a:prstGeom>
            <a:ln cap="flat" w="38100">
              <a:solidFill>
                <a:srgbClr val="FFFFFF"/>
              </a:solidFill>
              <a:prstDash val="solid"/>
              <a:headEnd type="none" len="sm" w="sm"/>
              <a:tailEnd type="none" len="sm" w="sm"/>
            </a:ln>
          </p:spPr>
        </p:sp>
        <p:sp>
          <p:nvSpPr>
            <p:cNvPr name="AutoShape 9" id="9"/>
            <p:cNvSpPr/>
            <p:nvPr/>
          </p:nvSpPr>
          <p:spPr>
            <a:xfrm rot="-5400000">
              <a:off x="-1105778" y="1105778"/>
              <a:ext cx="2490955" cy="0"/>
            </a:xfrm>
            <a:prstGeom prst="line">
              <a:avLst/>
            </a:prstGeom>
            <a:ln cap="flat" w="279400">
              <a:solidFill>
                <a:srgbClr val="9A6547"/>
              </a:solidFill>
              <a:prstDash val="solid"/>
              <a:headEnd type="none" len="sm" w="sm"/>
              <a:tailEnd type="none" len="sm" w="sm"/>
            </a:ln>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07877" y="3428902"/>
            <a:ext cx="3702760" cy="1263109"/>
            <a:chOff x="0" y="0"/>
            <a:chExt cx="4937014" cy="1684146"/>
          </a:xfrm>
        </p:grpSpPr>
        <p:sp>
          <p:nvSpPr>
            <p:cNvPr name="TextBox 3" id="3"/>
            <p:cNvSpPr txBox="true"/>
            <p:nvPr/>
          </p:nvSpPr>
          <p:spPr>
            <a:xfrm rot="0">
              <a:off x="0" y="694181"/>
              <a:ext cx="4937014" cy="989965"/>
            </a:xfrm>
            <a:prstGeom prst="rect">
              <a:avLst/>
            </a:prstGeom>
          </p:spPr>
          <p:txBody>
            <a:bodyPr anchor="t" rtlCol="false" tIns="0" lIns="0" bIns="0" rIns="0">
              <a:spAutoFit/>
            </a:bodyPr>
            <a:lstStyle/>
            <a:p>
              <a:pPr algn="l" marL="0" indent="0" lvl="1">
                <a:lnSpc>
                  <a:spcPts val="3045"/>
                </a:lnSpc>
              </a:pPr>
              <a:r>
                <a:rPr lang="en-US" sz="2175">
                  <a:solidFill>
                    <a:srgbClr val="705E51"/>
                  </a:solidFill>
                  <a:latin typeface="Cabin"/>
                </a:rPr>
                <a:t>Hãy trình bày ngắn gọn về những gì bạn muốn thảo luận.</a:t>
              </a:r>
            </a:p>
          </p:txBody>
        </p:sp>
        <p:sp>
          <p:nvSpPr>
            <p:cNvPr name="TextBox 4" id="4"/>
            <p:cNvSpPr txBox="true"/>
            <p:nvPr/>
          </p:nvSpPr>
          <p:spPr>
            <a:xfrm rot="0">
              <a:off x="0" y="-28575"/>
              <a:ext cx="4937014" cy="578908"/>
            </a:xfrm>
            <a:prstGeom prst="rect">
              <a:avLst/>
            </a:prstGeom>
          </p:spPr>
          <p:txBody>
            <a:bodyPr anchor="t" rtlCol="false" tIns="0" lIns="0" bIns="0" rIns="0">
              <a:spAutoFit/>
            </a:bodyPr>
            <a:lstStyle/>
            <a:p>
              <a:pPr>
                <a:lnSpc>
                  <a:spcPts val="3574"/>
                </a:lnSpc>
              </a:pPr>
              <a:r>
                <a:rPr lang="en-US" sz="2749">
                  <a:solidFill>
                    <a:srgbClr val="705E51"/>
                  </a:solidFill>
                  <a:latin typeface="Cabin Medium"/>
                </a:rPr>
                <a:t>Thêm một điểm chính</a:t>
              </a:r>
            </a:p>
          </p:txBody>
        </p:sp>
      </p:grpSp>
      <p:grpSp>
        <p:nvGrpSpPr>
          <p:cNvPr name="Group 5" id="5"/>
          <p:cNvGrpSpPr/>
          <p:nvPr/>
        </p:nvGrpSpPr>
        <p:grpSpPr>
          <a:xfrm rot="0">
            <a:off x="11920849" y="3428902"/>
            <a:ext cx="3702760" cy="1263109"/>
            <a:chOff x="0" y="0"/>
            <a:chExt cx="4937014" cy="1684146"/>
          </a:xfrm>
        </p:grpSpPr>
        <p:sp>
          <p:nvSpPr>
            <p:cNvPr name="TextBox 6" id="6"/>
            <p:cNvSpPr txBox="true"/>
            <p:nvPr/>
          </p:nvSpPr>
          <p:spPr>
            <a:xfrm rot="0">
              <a:off x="0" y="694181"/>
              <a:ext cx="4937014" cy="989965"/>
            </a:xfrm>
            <a:prstGeom prst="rect">
              <a:avLst/>
            </a:prstGeom>
          </p:spPr>
          <p:txBody>
            <a:bodyPr anchor="t" rtlCol="false" tIns="0" lIns="0" bIns="0" rIns="0">
              <a:spAutoFit/>
            </a:bodyPr>
            <a:lstStyle/>
            <a:p>
              <a:pPr algn="l" marL="0" indent="0" lvl="1">
                <a:lnSpc>
                  <a:spcPts val="3045"/>
                </a:lnSpc>
              </a:pPr>
              <a:r>
                <a:rPr lang="en-US" sz="2175">
                  <a:solidFill>
                    <a:srgbClr val="705E51"/>
                  </a:solidFill>
                  <a:latin typeface="Cabin"/>
                </a:rPr>
                <a:t>Hãy trình bày ngắn gọn về những gì bạn muốn thảo luận.</a:t>
              </a:r>
            </a:p>
          </p:txBody>
        </p:sp>
        <p:sp>
          <p:nvSpPr>
            <p:cNvPr name="TextBox 7" id="7"/>
            <p:cNvSpPr txBox="true"/>
            <p:nvPr/>
          </p:nvSpPr>
          <p:spPr>
            <a:xfrm rot="0">
              <a:off x="0" y="-28575"/>
              <a:ext cx="4937014" cy="578908"/>
            </a:xfrm>
            <a:prstGeom prst="rect">
              <a:avLst/>
            </a:prstGeom>
          </p:spPr>
          <p:txBody>
            <a:bodyPr anchor="t" rtlCol="false" tIns="0" lIns="0" bIns="0" rIns="0">
              <a:spAutoFit/>
            </a:bodyPr>
            <a:lstStyle/>
            <a:p>
              <a:pPr>
                <a:lnSpc>
                  <a:spcPts val="3574"/>
                </a:lnSpc>
              </a:pPr>
              <a:r>
                <a:rPr lang="en-US" sz="2749">
                  <a:solidFill>
                    <a:srgbClr val="705E51"/>
                  </a:solidFill>
                  <a:latin typeface="Cabin Medium"/>
                </a:rPr>
                <a:t>Thêm một điểm chính</a:t>
              </a:r>
            </a:p>
          </p:txBody>
        </p:sp>
      </p:grpSp>
      <p:grpSp>
        <p:nvGrpSpPr>
          <p:cNvPr name="Group 8" id="8"/>
          <p:cNvGrpSpPr/>
          <p:nvPr/>
        </p:nvGrpSpPr>
        <p:grpSpPr>
          <a:xfrm rot="0">
            <a:off x="3807877" y="6378410"/>
            <a:ext cx="3702760" cy="1262380"/>
            <a:chOff x="0" y="0"/>
            <a:chExt cx="4937014" cy="1683173"/>
          </a:xfrm>
        </p:grpSpPr>
        <p:sp>
          <p:nvSpPr>
            <p:cNvPr name="TextBox 9" id="9"/>
            <p:cNvSpPr txBox="true"/>
            <p:nvPr/>
          </p:nvSpPr>
          <p:spPr>
            <a:xfrm rot="0">
              <a:off x="0" y="693208"/>
              <a:ext cx="4937014" cy="989965"/>
            </a:xfrm>
            <a:prstGeom prst="rect">
              <a:avLst/>
            </a:prstGeom>
          </p:spPr>
          <p:txBody>
            <a:bodyPr anchor="t" rtlCol="false" tIns="0" lIns="0" bIns="0" rIns="0">
              <a:spAutoFit/>
            </a:bodyPr>
            <a:lstStyle/>
            <a:p>
              <a:pPr algn="l" marL="0" indent="0" lvl="1">
                <a:lnSpc>
                  <a:spcPts val="3045"/>
                </a:lnSpc>
              </a:pPr>
              <a:r>
                <a:rPr lang="en-US" sz="2175">
                  <a:solidFill>
                    <a:srgbClr val="705E51"/>
                  </a:solidFill>
                  <a:latin typeface="Cabin"/>
                </a:rPr>
                <a:t>Hãy trình bày ngắn gọn về những gì bạn muốn thảo luận.</a:t>
              </a:r>
            </a:p>
          </p:txBody>
        </p:sp>
        <p:sp>
          <p:nvSpPr>
            <p:cNvPr name="TextBox 10" id="10"/>
            <p:cNvSpPr txBox="true"/>
            <p:nvPr/>
          </p:nvSpPr>
          <p:spPr>
            <a:xfrm rot="0">
              <a:off x="0" y="-28575"/>
              <a:ext cx="4937014" cy="578908"/>
            </a:xfrm>
            <a:prstGeom prst="rect">
              <a:avLst/>
            </a:prstGeom>
          </p:spPr>
          <p:txBody>
            <a:bodyPr anchor="t" rtlCol="false" tIns="0" lIns="0" bIns="0" rIns="0">
              <a:spAutoFit/>
            </a:bodyPr>
            <a:lstStyle/>
            <a:p>
              <a:pPr>
                <a:lnSpc>
                  <a:spcPts val="3574"/>
                </a:lnSpc>
              </a:pPr>
              <a:r>
                <a:rPr lang="en-US" sz="2749">
                  <a:solidFill>
                    <a:srgbClr val="705E51"/>
                  </a:solidFill>
                  <a:latin typeface="Cabin Medium"/>
                </a:rPr>
                <a:t>Thêm một điểm chính</a:t>
              </a:r>
            </a:p>
          </p:txBody>
        </p:sp>
      </p:grpSp>
      <p:grpSp>
        <p:nvGrpSpPr>
          <p:cNvPr name="Group 11" id="11"/>
          <p:cNvGrpSpPr/>
          <p:nvPr/>
        </p:nvGrpSpPr>
        <p:grpSpPr>
          <a:xfrm rot="0">
            <a:off x="11920849" y="6378410"/>
            <a:ext cx="3702760" cy="1262380"/>
            <a:chOff x="0" y="0"/>
            <a:chExt cx="4937014" cy="1683173"/>
          </a:xfrm>
        </p:grpSpPr>
        <p:sp>
          <p:nvSpPr>
            <p:cNvPr name="TextBox 12" id="12"/>
            <p:cNvSpPr txBox="true"/>
            <p:nvPr/>
          </p:nvSpPr>
          <p:spPr>
            <a:xfrm rot="0">
              <a:off x="0" y="693208"/>
              <a:ext cx="4937014" cy="989965"/>
            </a:xfrm>
            <a:prstGeom prst="rect">
              <a:avLst/>
            </a:prstGeom>
          </p:spPr>
          <p:txBody>
            <a:bodyPr anchor="t" rtlCol="false" tIns="0" lIns="0" bIns="0" rIns="0">
              <a:spAutoFit/>
            </a:bodyPr>
            <a:lstStyle/>
            <a:p>
              <a:pPr algn="l" marL="0" indent="0" lvl="1">
                <a:lnSpc>
                  <a:spcPts val="3045"/>
                </a:lnSpc>
              </a:pPr>
              <a:r>
                <a:rPr lang="en-US" sz="2175">
                  <a:solidFill>
                    <a:srgbClr val="705E51"/>
                  </a:solidFill>
                  <a:latin typeface="Cabin"/>
                </a:rPr>
                <a:t>Hãy trình bày ngắn gọn về những gì bạn muốn thảo luận.</a:t>
              </a:r>
            </a:p>
          </p:txBody>
        </p:sp>
        <p:sp>
          <p:nvSpPr>
            <p:cNvPr name="TextBox 13" id="13"/>
            <p:cNvSpPr txBox="true"/>
            <p:nvPr/>
          </p:nvSpPr>
          <p:spPr>
            <a:xfrm rot="0">
              <a:off x="0" y="-28575"/>
              <a:ext cx="4937014" cy="578908"/>
            </a:xfrm>
            <a:prstGeom prst="rect">
              <a:avLst/>
            </a:prstGeom>
          </p:spPr>
          <p:txBody>
            <a:bodyPr anchor="t" rtlCol="false" tIns="0" lIns="0" bIns="0" rIns="0">
              <a:spAutoFit/>
            </a:bodyPr>
            <a:lstStyle/>
            <a:p>
              <a:pPr>
                <a:lnSpc>
                  <a:spcPts val="3574"/>
                </a:lnSpc>
              </a:pPr>
              <a:r>
                <a:rPr lang="en-US" sz="2749">
                  <a:solidFill>
                    <a:srgbClr val="705E51"/>
                  </a:solidFill>
                  <a:latin typeface="Cabin Medium"/>
                </a:rPr>
                <a:t>Thêm một điểm chính</a:t>
              </a:r>
            </a:p>
          </p:txBody>
        </p:sp>
      </p:grpSp>
      <p:sp>
        <p:nvSpPr>
          <p:cNvPr name="Freeform 14" id="14"/>
          <p:cNvSpPr/>
          <p:nvPr/>
        </p:nvSpPr>
        <p:spPr>
          <a:xfrm flipH="false" flipV="false" rot="0">
            <a:off x="9755721" y="6454373"/>
            <a:ext cx="843946" cy="1110455"/>
          </a:xfrm>
          <a:custGeom>
            <a:avLst/>
            <a:gdLst/>
            <a:ahLst/>
            <a:cxnLst/>
            <a:rect r="r" b="b" t="t" l="l"/>
            <a:pathLst>
              <a:path h="1110455" w="843946">
                <a:moveTo>
                  <a:pt x="0" y="0"/>
                </a:moveTo>
                <a:lnTo>
                  <a:pt x="843945" y="0"/>
                </a:lnTo>
                <a:lnTo>
                  <a:pt x="843945" y="1110455"/>
                </a:lnTo>
                <a:lnTo>
                  <a:pt x="0" y="1110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9745328" y="3544380"/>
            <a:ext cx="783618" cy="997662"/>
          </a:xfrm>
          <a:custGeom>
            <a:avLst/>
            <a:gdLst/>
            <a:ahLst/>
            <a:cxnLst/>
            <a:rect r="r" b="b" t="t" l="l"/>
            <a:pathLst>
              <a:path h="997662" w="783618">
                <a:moveTo>
                  <a:pt x="0" y="0"/>
                </a:moveTo>
                <a:lnTo>
                  <a:pt x="783618" y="0"/>
                </a:lnTo>
                <a:lnTo>
                  <a:pt x="783618" y="997662"/>
                </a:lnTo>
                <a:lnTo>
                  <a:pt x="0" y="9976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028700" y="1171575"/>
            <a:ext cx="9442878" cy="1069976"/>
          </a:xfrm>
          <a:prstGeom prst="rect">
            <a:avLst/>
          </a:prstGeom>
        </p:spPr>
        <p:txBody>
          <a:bodyPr anchor="t" rtlCol="false" tIns="0" lIns="0" bIns="0" rIns="0">
            <a:spAutoFit/>
          </a:bodyPr>
          <a:lstStyle/>
          <a:p>
            <a:pPr algn="l" marL="0" indent="0" lvl="0">
              <a:lnSpc>
                <a:spcPts val="8000"/>
              </a:lnSpc>
              <a:spcBef>
                <a:spcPct val="0"/>
              </a:spcBef>
            </a:pPr>
            <a:r>
              <a:rPr lang="en-US" sz="8000">
                <a:solidFill>
                  <a:srgbClr val="9A6547"/>
                </a:solidFill>
                <a:latin typeface="Cabin Medium"/>
              </a:rPr>
              <a:t>Phân tích Ngành</a:t>
            </a:r>
          </a:p>
        </p:txBody>
      </p:sp>
      <p:grpSp>
        <p:nvGrpSpPr>
          <p:cNvPr name="Group 17" id="17"/>
          <p:cNvGrpSpPr/>
          <p:nvPr/>
        </p:nvGrpSpPr>
        <p:grpSpPr>
          <a:xfrm rot="0">
            <a:off x="15253096" y="1566066"/>
            <a:ext cx="2110979" cy="503878"/>
            <a:chOff x="0" y="0"/>
            <a:chExt cx="2814638" cy="671838"/>
          </a:xfrm>
        </p:grpSpPr>
        <p:sp>
          <p:nvSpPr>
            <p:cNvPr name="Freeform 18" id="18"/>
            <p:cNvSpPr/>
            <p:nvPr/>
          </p:nvSpPr>
          <p:spPr>
            <a:xfrm flipH="false" flipV="false" rot="0">
              <a:off x="0" y="0"/>
              <a:ext cx="693266" cy="671838"/>
            </a:xfrm>
            <a:custGeom>
              <a:avLst/>
              <a:gdLst/>
              <a:ahLst/>
              <a:cxnLst/>
              <a:rect r="r" b="b" t="t" l="l"/>
              <a:pathLst>
                <a:path h="671838" w="693266">
                  <a:moveTo>
                    <a:pt x="0" y="0"/>
                  </a:moveTo>
                  <a:lnTo>
                    <a:pt x="693266" y="0"/>
                  </a:lnTo>
                  <a:lnTo>
                    <a:pt x="693266" y="671838"/>
                  </a:lnTo>
                  <a:lnTo>
                    <a:pt x="0" y="6718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2121372" y="0"/>
              <a:ext cx="693266" cy="671838"/>
            </a:xfrm>
            <a:custGeom>
              <a:avLst/>
              <a:gdLst/>
              <a:ahLst/>
              <a:cxnLst/>
              <a:rect r="r" b="b" t="t" l="l"/>
              <a:pathLst>
                <a:path h="671838" w="693266">
                  <a:moveTo>
                    <a:pt x="0" y="0"/>
                  </a:moveTo>
                  <a:lnTo>
                    <a:pt x="693266" y="0"/>
                  </a:lnTo>
                  <a:lnTo>
                    <a:pt x="693266" y="671838"/>
                  </a:lnTo>
                  <a:lnTo>
                    <a:pt x="0" y="6718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059807" y="0"/>
              <a:ext cx="693266" cy="671838"/>
            </a:xfrm>
            <a:custGeom>
              <a:avLst/>
              <a:gdLst/>
              <a:ahLst/>
              <a:cxnLst/>
              <a:rect r="r" b="b" t="t" l="l"/>
              <a:pathLst>
                <a:path h="671838" w="693266">
                  <a:moveTo>
                    <a:pt x="0" y="0"/>
                  </a:moveTo>
                  <a:lnTo>
                    <a:pt x="693265" y="0"/>
                  </a:lnTo>
                  <a:lnTo>
                    <a:pt x="693265" y="671838"/>
                  </a:lnTo>
                  <a:lnTo>
                    <a:pt x="0" y="6718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21" id="21"/>
          <p:cNvGrpSpPr/>
          <p:nvPr/>
        </p:nvGrpSpPr>
        <p:grpSpPr>
          <a:xfrm rot="0">
            <a:off x="17154525" y="5457679"/>
            <a:ext cx="209550" cy="6398994"/>
            <a:chOff x="0" y="0"/>
            <a:chExt cx="279400" cy="8531991"/>
          </a:xfrm>
        </p:grpSpPr>
        <p:sp>
          <p:nvSpPr>
            <p:cNvPr name="AutoShape 22" id="22"/>
            <p:cNvSpPr/>
            <p:nvPr/>
          </p:nvSpPr>
          <p:spPr>
            <a:xfrm rot="-5400000">
              <a:off x="-2880818" y="5492423"/>
              <a:ext cx="6041036" cy="0"/>
            </a:xfrm>
            <a:prstGeom prst="line">
              <a:avLst/>
            </a:prstGeom>
            <a:ln cap="flat" w="38100">
              <a:solidFill>
                <a:srgbClr val="30231A"/>
              </a:solidFill>
              <a:prstDash val="solid"/>
              <a:headEnd type="none" len="sm" w="sm"/>
              <a:tailEnd type="none" len="sm" w="sm"/>
            </a:ln>
          </p:spPr>
        </p:sp>
        <p:sp>
          <p:nvSpPr>
            <p:cNvPr name="AutoShape 23" id="23"/>
            <p:cNvSpPr/>
            <p:nvPr/>
          </p:nvSpPr>
          <p:spPr>
            <a:xfrm rot="-5400000">
              <a:off x="-1105778" y="1105778"/>
              <a:ext cx="2490955" cy="0"/>
            </a:xfrm>
            <a:prstGeom prst="line">
              <a:avLst/>
            </a:prstGeom>
            <a:ln cap="flat" w="279400">
              <a:solidFill>
                <a:srgbClr val="9A6547"/>
              </a:solidFill>
              <a:prstDash val="solid"/>
              <a:headEnd type="none" len="sm" w="sm"/>
              <a:tailEnd type="none" len="sm" w="sm"/>
            </a:ln>
          </p:spPr>
        </p:sp>
      </p:grpSp>
      <p:sp>
        <p:nvSpPr>
          <p:cNvPr name="TextBox 24" id="24"/>
          <p:cNvSpPr txBox="true"/>
          <p:nvPr/>
        </p:nvSpPr>
        <p:spPr>
          <a:xfrm rot="0">
            <a:off x="1028700" y="9260139"/>
            <a:ext cx="3402983" cy="356235"/>
          </a:xfrm>
          <a:prstGeom prst="rect">
            <a:avLst/>
          </a:prstGeom>
        </p:spPr>
        <p:txBody>
          <a:bodyPr anchor="t" rtlCol="false" tIns="0" lIns="0" bIns="0" rIns="0">
            <a:spAutoFit/>
          </a:bodyPr>
          <a:lstStyle/>
          <a:p>
            <a:pPr>
              <a:lnSpc>
                <a:spcPts val="2940"/>
              </a:lnSpc>
              <a:spcBef>
                <a:spcPct val="0"/>
              </a:spcBef>
            </a:pPr>
            <a:r>
              <a:rPr lang="en-US" sz="2100" u="sng">
                <a:solidFill>
                  <a:srgbClr val="705E51"/>
                </a:solidFill>
                <a:latin typeface="Cabin"/>
                <a:hlinkClick r:id="rId8" action="ppaction://hlinksldjump"/>
              </a:rPr>
              <a:t>Quay lại Trang Chương trình</a:t>
            </a:r>
          </a:p>
        </p:txBody>
      </p:sp>
      <p:sp>
        <p:nvSpPr>
          <p:cNvPr name="Freeform 25" id="25"/>
          <p:cNvSpPr/>
          <p:nvPr/>
        </p:nvSpPr>
        <p:spPr>
          <a:xfrm flipH="false" flipV="false" rot="0">
            <a:off x="1466609" y="6425798"/>
            <a:ext cx="1110455" cy="1110455"/>
          </a:xfrm>
          <a:custGeom>
            <a:avLst/>
            <a:gdLst/>
            <a:ahLst/>
            <a:cxnLst/>
            <a:rect r="r" b="b" t="t" l="l"/>
            <a:pathLst>
              <a:path h="1110455" w="1110455">
                <a:moveTo>
                  <a:pt x="0" y="0"/>
                </a:moveTo>
                <a:lnTo>
                  <a:pt x="1110456" y="0"/>
                </a:lnTo>
                <a:lnTo>
                  <a:pt x="1110456" y="1110455"/>
                </a:lnTo>
                <a:lnTo>
                  <a:pt x="0" y="11104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6" id="26"/>
          <p:cNvSpPr/>
          <p:nvPr/>
        </p:nvSpPr>
        <p:spPr>
          <a:xfrm flipH="false" flipV="false" rot="0">
            <a:off x="1503768" y="3639407"/>
            <a:ext cx="1036138" cy="842098"/>
          </a:xfrm>
          <a:custGeom>
            <a:avLst/>
            <a:gdLst/>
            <a:ahLst/>
            <a:cxnLst/>
            <a:rect r="r" b="b" t="t" l="l"/>
            <a:pathLst>
              <a:path h="842098" w="1036138">
                <a:moveTo>
                  <a:pt x="0" y="0"/>
                </a:moveTo>
                <a:lnTo>
                  <a:pt x="1036138" y="0"/>
                </a:lnTo>
                <a:lnTo>
                  <a:pt x="1036138" y="842098"/>
                </a:lnTo>
                <a:lnTo>
                  <a:pt x="0" y="84209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171575"/>
            <a:ext cx="9442878" cy="1069976"/>
          </a:xfrm>
          <a:prstGeom prst="rect">
            <a:avLst/>
          </a:prstGeom>
        </p:spPr>
        <p:txBody>
          <a:bodyPr anchor="t" rtlCol="false" tIns="0" lIns="0" bIns="0" rIns="0">
            <a:spAutoFit/>
          </a:bodyPr>
          <a:lstStyle/>
          <a:p>
            <a:pPr algn="l" marL="0" indent="0" lvl="0">
              <a:lnSpc>
                <a:spcPts val="8000"/>
              </a:lnSpc>
              <a:spcBef>
                <a:spcPct val="0"/>
              </a:spcBef>
            </a:pPr>
            <a:r>
              <a:rPr lang="en-US" sz="8000">
                <a:solidFill>
                  <a:srgbClr val="9A6547"/>
                </a:solidFill>
                <a:latin typeface="Cabin Medium"/>
              </a:rPr>
              <a:t>Phân tích SWOT</a:t>
            </a:r>
          </a:p>
        </p:txBody>
      </p:sp>
      <p:graphicFrame>
        <p:nvGraphicFramePr>
          <p:cNvPr name="Table 3" id="3"/>
          <p:cNvGraphicFramePr>
            <a:graphicFrameLocks noGrp="true"/>
          </p:cNvGraphicFramePr>
          <p:nvPr/>
        </p:nvGraphicFramePr>
        <p:xfrm>
          <a:off x="1028700" y="2730009"/>
          <a:ext cx="16202025" cy="6174470"/>
        </p:xfrm>
        <a:graphic>
          <a:graphicData uri="http://schemas.openxmlformats.org/drawingml/2006/table">
            <a:tbl>
              <a:tblPr/>
              <a:tblGrid>
                <a:gridCol w="4050506"/>
                <a:gridCol w="4050506"/>
                <a:gridCol w="4050506"/>
                <a:gridCol w="4050506"/>
              </a:tblGrid>
              <a:tr h="1354640">
                <a:tc>
                  <a:txBody>
                    <a:bodyPr anchor="t" rtlCol="false"/>
                    <a:lstStyle/>
                    <a:p>
                      <a:pPr algn="ctr">
                        <a:lnSpc>
                          <a:spcPts val="3499"/>
                        </a:lnSpc>
                        <a:defRPr/>
                      </a:pPr>
                      <a:r>
                        <a:rPr lang="en-US" sz="2499">
                          <a:solidFill>
                            <a:srgbClr val="705E51"/>
                          </a:solidFill>
                          <a:latin typeface="Cabin Medium"/>
                        </a:rPr>
                        <a:t>S</a:t>
                      </a:r>
                      <a:endParaRPr lang="en-US" sz="1100"/>
                    </a:p>
                    <a:p>
                      <a:pPr algn="ctr">
                        <a:lnSpc>
                          <a:spcPts val="3499"/>
                        </a:lnSpc>
                      </a:pPr>
                      <a:r>
                        <a:rPr lang="en-US" sz="2499">
                          <a:solidFill>
                            <a:srgbClr val="705E51"/>
                          </a:solidFill>
                          <a:latin typeface="Cabin Medium"/>
                        </a:rPr>
                        <a:t>(Điểm mạnh)</a:t>
                      </a:r>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Medium"/>
                        </a:rPr>
                        <a:t>W</a:t>
                      </a:r>
                      <a:endParaRPr lang="en-US" sz="1100"/>
                    </a:p>
                    <a:p>
                      <a:pPr algn="ctr">
                        <a:lnSpc>
                          <a:spcPts val="3499"/>
                        </a:lnSpc>
                      </a:pPr>
                      <a:r>
                        <a:rPr lang="en-US" sz="2499">
                          <a:solidFill>
                            <a:srgbClr val="705E51"/>
                          </a:solidFill>
                          <a:latin typeface="Cabin Medium"/>
                        </a:rPr>
                        <a:t>(Điểm yếu)</a:t>
                      </a:r>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Medium"/>
                        </a:rPr>
                        <a:t>O</a:t>
                      </a:r>
                      <a:endParaRPr lang="en-US" sz="1100"/>
                    </a:p>
                    <a:p>
                      <a:pPr algn="ctr">
                        <a:lnSpc>
                          <a:spcPts val="3499"/>
                        </a:lnSpc>
                      </a:pPr>
                      <a:r>
                        <a:rPr lang="en-US" sz="2499">
                          <a:solidFill>
                            <a:srgbClr val="705E51"/>
                          </a:solidFill>
                          <a:latin typeface="Cabin Medium"/>
                        </a:rPr>
                        <a:t>(Cơ hội)</a:t>
                      </a:r>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Medium"/>
                        </a:rPr>
                        <a:t>T</a:t>
                      </a:r>
                      <a:endParaRPr lang="en-US" sz="1100"/>
                    </a:p>
                    <a:p>
                      <a:pPr algn="ctr">
                        <a:lnSpc>
                          <a:spcPts val="3499"/>
                        </a:lnSpc>
                      </a:pPr>
                      <a:r>
                        <a:rPr lang="en-US" sz="2499">
                          <a:solidFill>
                            <a:srgbClr val="705E51"/>
                          </a:solidFill>
                          <a:latin typeface="Cabin Medium"/>
                        </a:rPr>
                        <a:t>(Thách thức)</a:t>
                      </a:r>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r>
              <a:tr h="4819830">
                <a:tc>
                  <a:txBody>
                    <a:bodyPr anchor="t" rtlCol="false"/>
                    <a:lstStyle/>
                    <a:p>
                      <a:pPr algn="ctr" marL="474981" indent="-237491" lvl="1">
                        <a:lnSpc>
                          <a:spcPts val="3080"/>
                        </a:lnSpc>
                        <a:buFont typeface="Arial"/>
                        <a:buChar char="•"/>
                        <a:defRPr/>
                      </a:pPr>
                      <a:r>
                        <a:rPr lang="en-US" sz="2200">
                          <a:solidFill>
                            <a:srgbClr val="705E51"/>
                          </a:solidFill>
                          <a:latin typeface="Cabin"/>
                        </a:rPr>
                        <a:t>Công ty của bạn có giá trị độc nhất nào mà các đối thủ cạnh tranh không có?</a:t>
                      </a:r>
                      <a:endParaRPr lang="en-US" sz="1100"/>
                    </a:p>
                    <a:p>
                      <a:pPr algn="ctr">
                        <a:lnSpc>
                          <a:spcPts val="3080"/>
                        </a:lnSpc>
                      </a:pPr>
                    </a:p>
                    <a:p>
                      <a:pPr algn="ctr" marL="474981" indent="-237491" lvl="1">
                        <a:lnSpc>
                          <a:spcPts val="3080"/>
                        </a:lnSpc>
                        <a:buFont typeface="Arial"/>
                        <a:buChar char="•"/>
                      </a:pPr>
                      <a:r>
                        <a:rPr lang="en-US" sz="2200">
                          <a:solidFill>
                            <a:srgbClr val="705E51"/>
                          </a:solidFill>
                          <a:latin typeface="Cabin"/>
                        </a:rPr>
                        <a:t>Tài sản lớn mạnh nhất của công ty bạn là gì?</a:t>
                      </a:r>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marL="474981" indent="-237491" lvl="1">
                        <a:lnSpc>
                          <a:spcPts val="3080"/>
                        </a:lnSpc>
                        <a:buFont typeface="Arial"/>
                        <a:buChar char="•"/>
                        <a:defRPr/>
                      </a:pPr>
                      <a:r>
                        <a:rPr lang="en-US" sz="2200">
                          <a:solidFill>
                            <a:srgbClr val="705E51"/>
                          </a:solidFill>
                          <a:latin typeface="Cabin"/>
                        </a:rPr>
                        <a:t>Những yếu tố nội bộ có thể tác động đến công ty của bạn là gì?</a:t>
                      </a:r>
                      <a:endParaRPr lang="en-US" sz="1100"/>
                    </a:p>
                    <a:p>
                      <a:pPr algn="ctr">
                        <a:lnSpc>
                          <a:spcPts val="3080"/>
                        </a:lnSpc>
                      </a:pPr>
                    </a:p>
                    <a:p>
                      <a:pPr algn="ctr" marL="474981" indent="-237491" lvl="1">
                        <a:lnSpc>
                          <a:spcPts val="3080"/>
                        </a:lnSpc>
                        <a:buFont typeface="Arial"/>
                        <a:buChar char="•"/>
                      </a:pPr>
                      <a:r>
                        <a:rPr lang="en-US" sz="2200">
                          <a:solidFill>
                            <a:srgbClr val="705E51"/>
                          </a:solidFill>
                          <a:latin typeface="Cabin"/>
                        </a:rPr>
                        <a:t>Những lĩnh vực nào công ty cần củng cố?</a:t>
                      </a:r>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marL="474981" indent="-237491" lvl="1">
                        <a:lnSpc>
                          <a:spcPts val="3080"/>
                        </a:lnSpc>
                        <a:buFont typeface="Arial"/>
                        <a:buChar char="•"/>
                        <a:defRPr/>
                      </a:pPr>
                      <a:r>
                        <a:rPr lang="en-US" sz="2200">
                          <a:solidFill>
                            <a:srgbClr val="705E51"/>
                          </a:solidFill>
                          <a:latin typeface="Cabin"/>
                        </a:rPr>
                        <a:t>Công ty bạn có thể khai thác công nghệ mới nổi nào?</a:t>
                      </a:r>
                      <a:endParaRPr lang="en-US" sz="1100"/>
                    </a:p>
                    <a:p>
                      <a:pPr algn="ctr">
                        <a:lnSpc>
                          <a:spcPts val="3080"/>
                        </a:lnSpc>
                      </a:pPr>
                    </a:p>
                    <a:p>
                      <a:pPr algn="ctr" marL="474981" indent="-237491" lvl="1">
                        <a:lnSpc>
                          <a:spcPts val="3080"/>
                        </a:lnSpc>
                        <a:buFont typeface="Arial"/>
                        <a:buChar char="•"/>
                      </a:pPr>
                      <a:r>
                        <a:rPr lang="en-US" sz="2200">
                          <a:solidFill>
                            <a:srgbClr val="705E51"/>
                          </a:solidFill>
                          <a:latin typeface="Cabin"/>
                        </a:rPr>
                        <a:t>Công ty bạn có thể đáp ứng những xu hướng và nhu cầu nào của thị trường?</a:t>
                      </a:r>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c>
                  <a:txBody>
                    <a:bodyPr anchor="t" rtlCol="false"/>
                    <a:lstStyle/>
                    <a:p>
                      <a:pPr algn="ctr" marL="474981" indent="-237491" lvl="1">
                        <a:lnSpc>
                          <a:spcPts val="3080"/>
                        </a:lnSpc>
                        <a:buFont typeface="Arial"/>
                        <a:buChar char="•"/>
                        <a:defRPr/>
                      </a:pPr>
                      <a:r>
                        <a:rPr lang="en-US" sz="2200">
                          <a:solidFill>
                            <a:srgbClr val="705E51"/>
                          </a:solidFill>
                          <a:latin typeface="Cabin"/>
                        </a:rPr>
                        <a:t>Các yếu tố bên ngoài nào có thể tác động đến doanh nghiệp của bạn?</a:t>
                      </a:r>
                      <a:endParaRPr lang="en-US" sz="1100"/>
                    </a:p>
                    <a:p>
                      <a:pPr algn="ctr">
                        <a:lnSpc>
                          <a:spcPts val="3080"/>
                        </a:lnSpc>
                      </a:pPr>
                    </a:p>
                    <a:p>
                      <a:pPr algn="ctr" marL="474981" indent="-237491" lvl="1">
                        <a:lnSpc>
                          <a:spcPts val="3080"/>
                        </a:lnSpc>
                        <a:buFont typeface="Arial"/>
                        <a:buChar char="•"/>
                      </a:pPr>
                      <a:r>
                        <a:rPr lang="en-US" sz="2200">
                          <a:solidFill>
                            <a:srgbClr val="705E51"/>
                          </a:solidFill>
                          <a:latin typeface="Cabin"/>
                        </a:rPr>
                        <a:t>Những công ty nào có thể trở thành đối thủ cạnh tranh của bạn?</a:t>
                      </a:r>
                    </a:p>
                  </a:txBody>
                  <a:tcPr marL="190500" marR="190500" marT="190500" marB="190500" anchor="ctr">
                    <a:lnL cmpd="sng" algn="ctr" cap="flat" w="9525">
                      <a:solidFill>
                        <a:srgbClr val="30231A"/>
                      </a:solidFill>
                      <a:prstDash val="solid"/>
                      <a:round/>
                      <a:headEnd type="none" w="med" len="med"/>
                      <a:tailEnd type="none" w="med" len="med"/>
                    </a:lnL>
                    <a:lnR cmpd="sng" algn="ctr" cap="flat" w="9525">
                      <a:solidFill>
                        <a:srgbClr val="30231A"/>
                      </a:solidFill>
                      <a:prstDash val="solid"/>
                      <a:round/>
                      <a:headEnd type="none" w="med" len="med"/>
                      <a:tailEnd type="none" w="med" len="med"/>
                    </a:lnR>
                    <a:lnT cmpd="sng" algn="ctr" cap="flat" w="9525">
                      <a:solidFill>
                        <a:srgbClr val="30231A"/>
                      </a:solidFill>
                      <a:prstDash val="solid"/>
                      <a:round/>
                      <a:headEnd type="none" w="med" len="med"/>
                      <a:tailEnd type="none" w="med" len="med"/>
                    </a:lnT>
                    <a:lnB cmpd="sng" algn="ctr" cap="flat" w="9525">
                      <a:solidFill>
                        <a:srgbClr val="30231A"/>
                      </a:solidFill>
                      <a:prstDash val="solid"/>
                      <a:round/>
                      <a:headEnd type="none" w="med" len="med"/>
                      <a:tailEnd type="none" w="med" len="med"/>
                    </a:lnB>
                  </a:tcPr>
                </a:tc>
              </a:tr>
            </a:tbl>
          </a:graphicData>
        </a:graphic>
      </p:graphicFrame>
      <p:grpSp>
        <p:nvGrpSpPr>
          <p:cNvPr name="Group 4" id="4"/>
          <p:cNvGrpSpPr/>
          <p:nvPr/>
        </p:nvGrpSpPr>
        <p:grpSpPr>
          <a:xfrm rot="0">
            <a:off x="15253096" y="1383186"/>
            <a:ext cx="2110979" cy="503878"/>
            <a:chOff x="0" y="0"/>
            <a:chExt cx="2814638" cy="671838"/>
          </a:xfrm>
        </p:grpSpPr>
        <p:sp>
          <p:nvSpPr>
            <p:cNvPr name="Freeform 5" id="5"/>
            <p:cNvSpPr/>
            <p:nvPr/>
          </p:nvSpPr>
          <p:spPr>
            <a:xfrm flipH="false" flipV="false" rot="0">
              <a:off x="0" y="0"/>
              <a:ext cx="693266" cy="671838"/>
            </a:xfrm>
            <a:custGeom>
              <a:avLst/>
              <a:gdLst/>
              <a:ahLst/>
              <a:cxnLst/>
              <a:rect r="r" b="b" t="t" l="l"/>
              <a:pathLst>
                <a:path h="671838" w="693266">
                  <a:moveTo>
                    <a:pt x="0" y="0"/>
                  </a:moveTo>
                  <a:lnTo>
                    <a:pt x="693266" y="0"/>
                  </a:lnTo>
                  <a:lnTo>
                    <a:pt x="693266" y="671838"/>
                  </a:lnTo>
                  <a:lnTo>
                    <a:pt x="0" y="671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121372" y="0"/>
              <a:ext cx="693266" cy="671838"/>
            </a:xfrm>
            <a:custGeom>
              <a:avLst/>
              <a:gdLst/>
              <a:ahLst/>
              <a:cxnLst/>
              <a:rect r="r" b="b" t="t" l="l"/>
              <a:pathLst>
                <a:path h="671838" w="693266">
                  <a:moveTo>
                    <a:pt x="0" y="0"/>
                  </a:moveTo>
                  <a:lnTo>
                    <a:pt x="693266" y="0"/>
                  </a:lnTo>
                  <a:lnTo>
                    <a:pt x="693266" y="671838"/>
                  </a:lnTo>
                  <a:lnTo>
                    <a:pt x="0" y="671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59807" y="0"/>
              <a:ext cx="693266" cy="671838"/>
            </a:xfrm>
            <a:custGeom>
              <a:avLst/>
              <a:gdLst/>
              <a:ahLst/>
              <a:cxnLst/>
              <a:rect r="r" b="b" t="t" l="l"/>
              <a:pathLst>
                <a:path h="671838" w="693266">
                  <a:moveTo>
                    <a:pt x="0" y="0"/>
                  </a:moveTo>
                  <a:lnTo>
                    <a:pt x="693265" y="0"/>
                  </a:lnTo>
                  <a:lnTo>
                    <a:pt x="693265" y="671838"/>
                  </a:lnTo>
                  <a:lnTo>
                    <a:pt x="0" y="671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8" id="8"/>
          <p:cNvSpPr txBox="true"/>
          <p:nvPr/>
        </p:nvSpPr>
        <p:spPr>
          <a:xfrm rot="0">
            <a:off x="1028700" y="9260139"/>
            <a:ext cx="3402983" cy="356235"/>
          </a:xfrm>
          <a:prstGeom prst="rect">
            <a:avLst/>
          </a:prstGeom>
        </p:spPr>
        <p:txBody>
          <a:bodyPr anchor="t" rtlCol="false" tIns="0" lIns="0" bIns="0" rIns="0">
            <a:spAutoFit/>
          </a:bodyPr>
          <a:lstStyle/>
          <a:p>
            <a:pPr>
              <a:lnSpc>
                <a:spcPts val="2940"/>
              </a:lnSpc>
              <a:spcBef>
                <a:spcPct val="0"/>
              </a:spcBef>
            </a:pPr>
            <a:r>
              <a:rPr lang="en-US" sz="2100" u="sng">
                <a:solidFill>
                  <a:srgbClr val="705E51"/>
                </a:solidFill>
                <a:latin typeface="Cabin"/>
                <a:hlinkClick r:id="rId4" action="ppaction://hlinksldjump"/>
              </a:rPr>
              <a:t>Quay lại Trang Chương trình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8593" y="0"/>
            <a:ext cx="5143500" cy="10287000"/>
            <a:chOff x="0" y="0"/>
            <a:chExt cx="3175000" cy="6350000"/>
          </a:xfrm>
        </p:grpSpPr>
        <p:sp>
          <p:nvSpPr>
            <p:cNvPr name="Freeform 3" id="3"/>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2"/>
              <a:stretch>
                <a:fillRect l="-3676" t="0" r="-29656" b="0"/>
              </a:stretch>
            </a:blipFill>
          </p:spPr>
        </p:sp>
      </p:grpSp>
      <p:graphicFrame>
        <p:nvGraphicFramePr>
          <p:cNvPr name="Table 4" id="4"/>
          <p:cNvGraphicFramePr>
            <a:graphicFrameLocks noGrp="true"/>
          </p:cNvGraphicFramePr>
          <p:nvPr/>
        </p:nvGraphicFramePr>
        <p:xfrm>
          <a:off x="4911276" y="2821998"/>
          <a:ext cx="11796490" cy="5651481"/>
        </p:xfrm>
        <a:graphic>
          <a:graphicData uri="http://schemas.openxmlformats.org/drawingml/2006/table">
            <a:tbl>
              <a:tblPr/>
              <a:tblGrid>
                <a:gridCol w="2597119"/>
                <a:gridCol w="2299843"/>
                <a:gridCol w="2299843"/>
                <a:gridCol w="2299843"/>
                <a:gridCol w="2299843"/>
              </a:tblGrid>
              <a:tr h="1366682">
                <a:tc>
                  <a:txBody>
                    <a:bodyPr anchor="t" rtlCol="false"/>
                    <a:lstStyle/>
                    <a:p>
                      <a:pPr algn="ctr">
                        <a:lnSpc>
                          <a:spcPts val="3079"/>
                        </a:lnSpc>
                        <a:defRPr/>
                      </a:pP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Medium"/>
                        </a:rPr>
                        <a:t>Tiêu chí / Điểm nổi bật</a:t>
                      </a: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Medium"/>
                        </a:rPr>
                        <a:t>Tiêu chí / Điểm nổi bật</a:t>
                      </a: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Medium"/>
                        </a:rPr>
                        <a:t>Tiêu chí / Điểm nổi bật</a:t>
                      </a: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499"/>
                        </a:lnSpc>
                        <a:defRPr/>
                      </a:pPr>
                      <a:r>
                        <a:rPr lang="en-US" sz="2499">
                          <a:solidFill>
                            <a:srgbClr val="705E51"/>
                          </a:solidFill>
                          <a:latin typeface="Cabin Medium"/>
                        </a:rPr>
                        <a:t>Tiêu chí / Điểm nổi bật</a:t>
                      </a: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r>
              <a:tr h="1428266">
                <a:tc>
                  <a:txBody>
                    <a:bodyPr anchor="t" rtlCol="false"/>
                    <a:lstStyle/>
                    <a:p>
                      <a:pPr algn="ctr">
                        <a:lnSpc>
                          <a:spcPts val="3499"/>
                        </a:lnSpc>
                        <a:defRPr/>
                      </a:pPr>
                      <a:r>
                        <a:rPr lang="en-US" sz="2499">
                          <a:solidFill>
                            <a:srgbClr val="705E51"/>
                          </a:solidFill>
                          <a:latin typeface="Cabin Medium"/>
                        </a:rPr>
                        <a:t>Đối thủ 1</a:t>
                      </a: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079"/>
                        </a:lnSpc>
                        <a:defRPr/>
                      </a:pP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079"/>
                        </a:lnSpc>
                        <a:defRPr/>
                      </a:pP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079"/>
                        </a:lnSpc>
                        <a:defRPr/>
                      </a:pP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079"/>
                        </a:lnSpc>
                        <a:defRPr/>
                      </a:pP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r>
              <a:tr h="1428266">
                <a:tc>
                  <a:txBody>
                    <a:bodyPr anchor="t" rtlCol="false"/>
                    <a:lstStyle/>
                    <a:p>
                      <a:pPr algn="ctr">
                        <a:lnSpc>
                          <a:spcPts val="3499"/>
                        </a:lnSpc>
                        <a:defRPr/>
                      </a:pPr>
                      <a:r>
                        <a:rPr lang="en-US" sz="2499">
                          <a:solidFill>
                            <a:srgbClr val="705E51"/>
                          </a:solidFill>
                          <a:latin typeface="Cabin Medium"/>
                        </a:rPr>
                        <a:t>Đối thủ 2</a:t>
                      </a: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079"/>
                        </a:lnSpc>
                        <a:defRPr/>
                      </a:pP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079"/>
                        </a:lnSpc>
                        <a:defRPr/>
                      </a:pP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079"/>
                        </a:lnSpc>
                        <a:defRPr/>
                      </a:pP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079"/>
                        </a:lnSpc>
                        <a:defRPr/>
                      </a:pP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r>
              <a:tr h="1428266">
                <a:tc>
                  <a:txBody>
                    <a:bodyPr anchor="t" rtlCol="false"/>
                    <a:lstStyle/>
                    <a:p>
                      <a:pPr algn="ctr">
                        <a:lnSpc>
                          <a:spcPts val="3499"/>
                        </a:lnSpc>
                        <a:defRPr/>
                      </a:pPr>
                      <a:r>
                        <a:rPr lang="en-US" sz="2499">
                          <a:solidFill>
                            <a:srgbClr val="705E51"/>
                          </a:solidFill>
                          <a:latin typeface="Cabin Medium"/>
                        </a:rPr>
                        <a:t>Đối thủ 3</a:t>
                      </a: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079"/>
                        </a:lnSpc>
                        <a:defRPr/>
                      </a:pP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079"/>
                        </a:lnSpc>
                        <a:defRPr/>
                      </a:pP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079"/>
                        </a:lnSpc>
                        <a:defRPr/>
                      </a:pP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c>
                  <a:txBody>
                    <a:bodyPr anchor="t" rtlCol="false"/>
                    <a:lstStyle/>
                    <a:p>
                      <a:pPr algn="ctr">
                        <a:lnSpc>
                          <a:spcPts val="3079"/>
                        </a:lnSpc>
                        <a:defRPr/>
                      </a:pPr>
                      <a:endParaRPr lang="en-US" sz="1100"/>
                    </a:p>
                  </a:txBody>
                  <a:tcPr marL="190500" marR="190500" marT="190500" marB="190500" anchor="ctr">
                    <a:lnL cmpd="sng" algn="ctr" cap="flat" w="19050">
                      <a:solidFill>
                        <a:srgbClr val="30231A"/>
                      </a:solidFill>
                      <a:prstDash val="solid"/>
                      <a:round/>
                      <a:headEnd type="none" w="med" len="med"/>
                      <a:tailEnd type="none" w="med" len="med"/>
                    </a:lnL>
                    <a:lnR cmpd="sng" algn="ctr" cap="flat" w="19050">
                      <a:solidFill>
                        <a:srgbClr val="30231A"/>
                      </a:solidFill>
                      <a:prstDash val="solid"/>
                      <a:round/>
                      <a:headEnd type="none" w="med" len="med"/>
                      <a:tailEnd type="none" w="med" len="med"/>
                    </a:lnR>
                    <a:lnT cmpd="sng" algn="ctr" cap="flat" w="19050">
                      <a:solidFill>
                        <a:srgbClr val="30231A"/>
                      </a:solidFill>
                      <a:prstDash val="solid"/>
                      <a:round/>
                      <a:headEnd type="none" w="med" len="med"/>
                      <a:tailEnd type="none" w="med" len="med"/>
                    </a:lnT>
                    <a:lnB cmpd="sng" algn="ctr" cap="flat" w="19050">
                      <a:solidFill>
                        <a:srgbClr val="30231A"/>
                      </a:solidFill>
                      <a:prstDash val="solid"/>
                      <a:round/>
                      <a:headEnd type="none" w="med" len="med"/>
                      <a:tailEnd type="none" w="med" len="med"/>
                    </a:lnB>
                  </a:tcPr>
                </a:tc>
              </a:tr>
            </a:tbl>
          </a:graphicData>
        </a:graphic>
      </p:graphicFrame>
      <p:sp>
        <p:nvSpPr>
          <p:cNvPr name="TextBox 5" id="5"/>
          <p:cNvSpPr txBox="true"/>
          <p:nvPr/>
        </p:nvSpPr>
        <p:spPr>
          <a:xfrm rot="0">
            <a:off x="4911276" y="1220470"/>
            <a:ext cx="12186078" cy="1069976"/>
          </a:xfrm>
          <a:prstGeom prst="rect">
            <a:avLst/>
          </a:prstGeom>
        </p:spPr>
        <p:txBody>
          <a:bodyPr anchor="t" rtlCol="false" tIns="0" lIns="0" bIns="0" rIns="0">
            <a:spAutoFit/>
          </a:bodyPr>
          <a:lstStyle/>
          <a:p>
            <a:pPr algn="l" marL="0" indent="0" lvl="0">
              <a:lnSpc>
                <a:spcPts val="8000"/>
              </a:lnSpc>
              <a:spcBef>
                <a:spcPct val="0"/>
              </a:spcBef>
            </a:pPr>
            <a:r>
              <a:rPr lang="en-US" sz="8000">
                <a:solidFill>
                  <a:srgbClr val="9A6547"/>
                </a:solidFill>
                <a:latin typeface="Cabin Medium"/>
              </a:rPr>
              <a:t>Phân tích Đối thủ</a:t>
            </a:r>
          </a:p>
        </p:txBody>
      </p:sp>
      <p:sp>
        <p:nvSpPr>
          <p:cNvPr name="TextBox 6" id="6"/>
          <p:cNvSpPr txBox="true"/>
          <p:nvPr/>
        </p:nvSpPr>
        <p:spPr>
          <a:xfrm rot="0">
            <a:off x="8921208" y="9260139"/>
            <a:ext cx="3402983" cy="356235"/>
          </a:xfrm>
          <a:prstGeom prst="rect">
            <a:avLst/>
          </a:prstGeom>
        </p:spPr>
        <p:txBody>
          <a:bodyPr anchor="t" rtlCol="false" tIns="0" lIns="0" bIns="0" rIns="0">
            <a:spAutoFit/>
          </a:bodyPr>
          <a:lstStyle/>
          <a:p>
            <a:pPr algn="ctr">
              <a:lnSpc>
                <a:spcPts val="2940"/>
              </a:lnSpc>
              <a:spcBef>
                <a:spcPct val="0"/>
              </a:spcBef>
            </a:pPr>
            <a:r>
              <a:rPr lang="en-US" sz="2100" u="sng">
                <a:solidFill>
                  <a:srgbClr val="705E51"/>
                </a:solidFill>
                <a:latin typeface="Cabin"/>
                <a:hlinkClick r:id="rId3" action="ppaction://hlinksldjump"/>
              </a:rPr>
              <a:t>Quay lại Trang Chương trình</a:t>
            </a:r>
          </a:p>
        </p:txBody>
      </p:sp>
      <p:grpSp>
        <p:nvGrpSpPr>
          <p:cNvPr name="Group 7" id="7"/>
          <p:cNvGrpSpPr/>
          <p:nvPr/>
        </p:nvGrpSpPr>
        <p:grpSpPr>
          <a:xfrm rot="0">
            <a:off x="17154525" y="5457679"/>
            <a:ext cx="209550" cy="6398994"/>
            <a:chOff x="0" y="0"/>
            <a:chExt cx="279400" cy="8531991"/>
          </a:xfrm>
        </p:grpSpPr>
        <p:sp>
          <p:nvSpPr>
            <p:cNvPr name="AutoShape 8" id="8"/>
            <p:cNvSpPr/>
            <p:nvPr/>
          </p:nvSpPr>
          <p:spPr>
            <a:xfrm rot="-5400000">
              <a:off x="-2880818" y="5492423"/>
              <a:ext cx="6041036" cy="0"/>
            </a:xfrm>
            <a:prstGeom prst="line">
              <a:avLst/>
            </a:prstGeom>
            <a:ln cap="flat" w="38100">
              <a:solidFill>
                <a:srgbClr val="30231A"/>
              </a:solidFill>
              <a:prstDash val="solid"/>
              <a:headEnd type="none" len="sm" w="sm"/>
              <a:tailEnd type="none" len="sm" w="sm"/>
            </a:ln>
          </p:spPr>
        </p:sp>
        <p:sp>
          <p:nvSpPr>
            <p:cNvPr name="AutoShape 9" id="9"/>
            <p:cNvSpPr/>
            <p:nvPr/>
          </p:nvSpPr>
          <p:spPr>
            <a:xfrm rot="-5400000">
              <a:off x="-1105778" y="1105778"/>
              <a:ext cx="2490955" cy="0"/>
            </a:xfrm>
            <a:prstGeom prst="line">
              <a:avLst/>
            </a:prstGeom>
            <a:ln cap="flat" w="279400">
              <a:solidFill>
                <a:srgbClr val="9A6547"/>
              </a:solidFill>
              <a:prstDash val="solid"/>
              <a:headEnd type="none" len="sm" w="sm"/>
              <a:tailEnd type="none" len="sm" w="sm"/>
            </a:ln>
          </p:spPr>
        </p:sp>
      </p:grpSp>
      <p:sp>
        <p:nvSpPr>
          <p:cNvPr name="Freeform 10" id="10"/>
          <p:cNvSpPr/>
          <p:nvPr/>
        </p:nvSpPr>
        <p:spPr>
          <a:xfrm flipH="false" flipV="false" rot="0">
            <a:off x="8467933" y="4534701"/>
            <a:ext cx="519949" cy="503878"/>
          </a:xfrm>
          <a:custGeom>
            <a:avLst/>
            <a:gdLst/>
            <a:ahLst/>
            <a:cxnLst/>
            <a:rect r="r" b="b" t="t" l="l"/>
            <a:pathLst>
              <a:path h="503878" w="519949">
                <a:moveTo>
                  <a:pt x="0" y="0"/>
                </a:moveTo>
                <a:lnTo>
                  <a:pt x="519950" y="0"/>
                </a:lnTo>
                <a:lnTo>
                  <a:pt x="519950" y="503878"/>
                </a:lnTo>
                <a:lnTo>
                  <a:pt x="0" y="5038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3023614" y="4534701"/>
            <a:ext cx="519949" cy="503878"/>
          </a:xfrm>
          <a:custGeom>
            <a:avLst/>
            <a:gdLst/>
            <a:ahLst/>
            <a:cxnLst/>
            <a:rect r="r" b="b" t="t" l="l"/>
            <a:pathLst>
              <a:path h="503878" w="519949">
                <a:moveTo>
                  <a:pt x="0" y="0"/>
                </a:moveTo>
                <a:lnTo>
                  <a:pt x="519950" y="0"/>
                </a:lnTo>
                <a:lnTo>
                  <a:pt x="519950" y="503878"/>
                </a:lnTo>
                <a:lnTo>
                  <a:pt x="0" y="5038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5350793" y="7382821"/>
            <a:ext cx="519949" cy="503878"/>
          </a:xfrm>
          <a:custGeom>
            <a:avLst/>
            <a:gdLst/>
            <a:ahLst/>
            <a:cxnLst/>
            <a:rect r="r" b="b" t="t" l="l"/>
            <a:pathLst>
              <a:path h="503878" w="519949">
                <a:moveTo>
                  <a:pt x="0" y="0"/>
                </a:moveTo>
                <a:lnTo>
                  <a:pt x="519949" y="0"/>
                </a:lnTo>
                <a:lnTo>
                  <a:pt x="519949" y="503879"/>
                </a:lnTo>
                <a:lnTo>
                  <a:pt x="0" y="5038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0732133" y="6023766"/>
            <a:ext cx="519949" cy="503878"/>
          </a:xfrm>
          <a:custGeom>
            <a:avLst/>
            <a:gdLst/>
            <a:ahLst/>
            <a:cxnLst/>
            <a:rect r="r" b="b" t="t" l="l"/>
            <a:pathLst>
              <a:path h="503878" w="519949">
                <a:moveTo>
                  <a:pt x="0" y="0"/>
                </a:moveTo>
                <a:lnTo>
                  <a:pt x="519950" y="0"/>
                </a:lnTo>
                <a:lnTo>
                  <a:pt x="519950" y="503878"/>
                </a:lnTo>
                <a:lnTo>
                  <a:pt x="0" y="5038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7762666" y="1062542"/>
            <a:ext cx="10359965" cy="8161917"/>
          </a:xfrm>
          <a:prstGeom prst="rect">
            <a:avLst/>
          </a:prstGeom>
        </p:spPr>
      </p:pic>
      <p:grpSp>
        <p:nvGrpSpPr>
          <p:cNvPr name="Group 3" id="3"/>
          <p:cNvGrpSpPr/>
          <p:nvPr/>
        </p:nvGrpSpPr>
        <p:grpSpPr>
          <a:xfrm rot="0">
            <a:off x="2351376" y="2581884"/>
            <a:ext cx="4961566" cy="5037508"/>
            <a:chOff x="0" y="0"/>
            <a:chExt cx="6615422" cy="6716677"/>
          </a:xfrm>
        </p:grpSpPr>
        <p:sp>
          <p:nvSpPr>
            <p:cNvPr name="TextBox 4" id="4"/>
            <p:cNvSpPr txBox="true"/>
            <p:nvPr/>
          </p:nvSpPr>
          <p:spPr>
            <a:xfrm rot="0">
              <a:off x="0" y="-9525"/>
              <a:ext cx="6615422" cy="3272578"/>
            </a:xfrm>
            <a:prstGeom prst="rect">
              <a:avLst/>
            </a:prstGeom>
          </p:spPr>
          <p:txBody>
            <a:bodyPr anchor="t" rtlCol="false" tIns="0" lIns="0" bIns="0" rIns="0">
              <a:spAutoFit/>
            </a:bodyPr>
            <a:lstStyle/>
            <a:p>
              <a:pPr>
                <a:lnSpc>
                  <a:spcPts val="9680"/>
                </a:lnSpc>
              </a:pPr>
              <a:r>
                <a:rPr lang="en-US" sz="8000">
                  <a:solidFill>
                    <a:srgbClr val="9A6547"/>
                  </a:solidFill>
                  <a:latin typeface="Cabin Medium"/>
                </a:rPr>
                <a:t>Báo cáo</a:t>
              </a:r>
            </a:p>
            <a:p>
              <a:pPr>
                <a:lnSpc>
                  <a:spcPts val="9680"/>
                </a:lnSpc>
              </a:pPr>
              <a:r>
                <a:rPr lang="en-US" sz="8000">
                  <a:solidFill>
                    <a:srgbClr val="9A6547"/>
                  </a:solidFill>
                  <a:latin typeface="Cabin Medium"/>
                </a:rPr>
                <a:t>Xu hướng</a:t>
              </a:r>
            </a:p>
          </p:txBody>
        </p:sp>
        <p:sp>
          <p:nvSpPr>
            <p:cNvPr name="TextBox 5" id="5"/>
            <p:cNvSpPr txBox="true"/>
            <p:nvPr/>
          </p:nvSpPr>
          <p:spPr>
            <a:xfrm rot="0">
              <a:off x="0" y="5687342"/>
              <a:ext cx="6615422" cy="1029335"/>
            </a:xfrm>
            <a:prstGeom prst="rect">
              <a:avLst/>
            </a:prstGeom>
          </p:spPr>
          <p:txBody>
            <a:bodyPr anchor="t" rtlCol="false" tIns="0" lIns="0" bIns="0" rIns="0">
              <a:spAutoFit/>
            </a:bodyPr>
            <a:lstStyle/>
            <a:p>
              <a:pPr algn="l" marL="0" indent="0" lvl="1">
                <a:lnSpc>
                  <a:spcPts val="3120"/>
                </a:lnSpc>
                <a:spcBef>
                  <a:spcPct val="0"/>
                </a:spcBef>
              </a:pPr>
              <a:r>
                <a:rPr lang="en-US" sz="2400">
                  <a:solidFill>
                    <a:srgbClr val="705E51"/>
                  </a:solidFill>
                  <a:latin typeface="Cabin"/>
                </a:rPr>
                <a:t>Hãy trình bày ngắn gọn về những gì bạn muốn thảo luận.</a:t>
              </a:r>
            </a:p>
          </p:txBody>
        </p:sp>
        <p:sp>
          <p:nvSpPr>
            <p:cNvPr name="TextBox 6" id="6"/>
            <p:cNvSpPr txBox="true"/>
            <p:nvPr/>
          </p:nvSpPr>
          <p:spPr>
            <a:xfrm rot="0">
              <a:off x="0" y="3704378"/>
              <a:ext cx="6615422" cy="1661795"/>
            </a:xfrm>
            <a:prstGeom prst="rect">
              <a:avLst/>
            </a:prstGeom>
          </p:spPr>
          <p:txBody>
            <a:bodyPr anchor="t" rtlCol="false" tIns="0" lIns="0" bIns="0" rIns="0">
              <a:spAutoFit/>
            </a:bodyPr>
            <a:lstStyle/>
            <a:p>
              <a:pPr>
                <a:lnSpc>
                  <a:spcPts val="3314"/>
                </a:lnSpc>
              </a:pPr>
              <a:r>
                <a:rPr lang="en-US" sz="2549">
                  <a:solidFill>
                    <a:srgbClr val="705E51"/>
                  </a:solidFill>
                  <a:latin typeface="Cabin Medium"/>
                </a:rPr>
                <a:t>Viết một điểm nổi bật mà bạn</a:t>
              </a:r>
            </a:p>
            <a:p>
              <a:pPr>
                <a:lnSpc>
                  <a:spcPts val="3314"/>
                </a:lnSpc>
              </a:pPr>
              <a:r>
                <a:rPr lang="en-US" sz="2549">
                  <a:solidFill>
                    <a:srgbClr val="705E51"/>
                  </a:solidFill>
                  <a:latin typeface="Cabin Medium"/>
                </a:rPr>
                <a:t>quan sát được về xu hướng</a:t>
              </a:r>
            </a:p>
            <a:p>
              <a:pPr>
                <a:lnSpc>
                  <a:spcPts val="3314"/>
                </a:lnSpc>
              </a:pPr>
              <a:r>
                <a:rPr lang="en-US" sz="2549">
                  <a:solidFill>
                    <a:srgbClr val="705E51"/>
                  </a:solidFill>
                  <a:latin typeface="Cabin Medium"/>
                </a:rPr>
                <a:t>của thị trường</a:t>
              </a:r>
            </a:p>
          </p:txBody>
        </p:sp>
      </p:grpSp>
      <p:grpSp>
        <p:nvGrpSpPr>
          <p:cNvPr name="Group 7" id="7"/>
          <p:cNvGrpSpPr/>
          <p:nvPr/>
        </p:nvGrpSpPr>
        <p:grpSpPr>
          <a:xfrm rot="0">
            <a:off x="1028700" y="5457679"/>
            <a:ext cx="209550" cy="6398994"/>
            <a:chOff x="0" y="0"/>
            <a:chExt cx="279400" cy="8531991"/>
          </a:xfrm>
        </p:grpSpPr>
        <p:sp>
          <p:nvSpPr>
            <p:cNvPr name="AutoShape 8" id="8"/>
            <p:cNvSpPr/>
            <p:nvPr/>
          </p:nvSpPr>
          <p:spPr>
            <a:xfrm rot="-5400000">
              <a:off x="-2880818" y="5492423"/>
              <a:ext cx="6041036" cy="0"/>
            </a:xfrm>
            <a:prstGeom prst="line">
              <a:avLst/>
            </a:prstGeom>
            <a:ln cap="flat" w="38100">
              <a:solidFill>
                <a:srgbClr val="30231A"/>
              </a:solidFill>
              <a:prstDash val="solid"/>
              <a:headEnd type="none" len="sm" w="sm"/>
              <a:tailEnd type="none" len="sm" w="sm"/>
            </a:ln>
          </p:spPr>
        </p:sp>
        <p:sp>
          <p:nvSpPr>
            <p:cNvPr name="AutoShape 9" id="9"/>
            <p:cNvSpPr/>
            <p:nvPr/>
          </p:nvSpPr>
          <p:spPr>
            <a:xfrm rot="-5400000">
              <a:off x="-1105778" y="1105778"/>
              <a:ext cx="2490955" cy="0"/>
            </a:xfrm>
            <a:prstGeom prst="line">
              <a:avLst/>
            </a:prstGeom>
            <a:ln cap="flat" w="279400">
              <a:solidFill>
                <a:srgbClr val="9A6547"/>
              </a:solidFill>
              <a:prstDash val="solid"/>
              <a:headEnd type="none" len="sm" w="sm"/>
              <a:tailEnd type="none" len="sm" w="sm"/>
            </a:ln>
          </p:spPr>
        </p:sp>
      </p:grpSp>
      <p:sp>
        <p:nvSpPr>
          <p:cNvPr name="TextBox 10" id="10"/>
          <p:cNvSpPr txBox="true"/>
          <p:nvPr/>
        </p:nvSpPr>
        <p:spPr>
          <a:xfrm rot="0">
            <a:off x="13856317" y="9260139"/>
            <a:ext cx="3402983" cy="356235"/>
          </a:xfrm>
          <a:prstGeom prst="rect">
            <a:avLst/>
          </a:prstGeom>
        </p:spPr>
        <p:txBody>
          <a:bodyPr anchor="t" rtlCol="false" tIns="0" lIns="0" bIns="0" rIns="0">
            <a:spAutoFit/>
          </a:bodyPr>
          <a:lstStyle/>
          <a:p>
            <a:pPr algn="ctr">
              <a:lnSpc>
                <a:spcPts val="2940"/>
              </a:lnSpc>
              <a:spcBef>
                <a:spcPct val="0"/>
              </a:spcBef>
            </a:pPr>
            <a:r>
              <a:rPr lang="en-US" sz="2100" u="sng">
                <a:solidFill>
                  <a:srgbClr val="705E51"/>
                </a:solidFill>
                <a:latin typeface="Cabin"/>
                <a:hlinkClick r:id="rId3" action="ppaction://hlinksldjump"/>
              </a:rPr>
              <a:t>Quay lại Trang Chương trình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DAF9NPJkR-c</dc:identifier>
  <dcterms:modified xsi:type="dcterms:W3CDTF">2011-08-01T06:04:30Z</dcterms:modified>
  <cp:revision>1</cp:revision>
  <dc:title>Nâu Màu be Trắng Đơn giản và Tối giản Trình bày Chiến lược Bản thuyết trình Kinh doanh</dc:title>
</cp:coreProperties>
</file>